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  <p:sldMasterId id="2147483799" r:id="rId2"/>
    <p:sldMasterId id="2147483721" r:id="rId3"/>
    <p:sldMasterId id="2147483784" r:id="rId4"/>
  </p:sldMasterIdLst>
  <p:notesMasterIdLst>
    <p:notesMasterId r:id="rId20"/>
  </p:notesMasterIdLst>
  <p:sldIdLst>
    <p:sldId id="259" r:id="rId5"/>
    <p:sldId id="258" r:id="rId6"/>
    <p:sldId id="257" r:id="rId7"/>
    <p:sldId id="260" r:id="rId8"/>
    <p:sldId id="261" r:id="rId9"/>
    <p:sldId id="268" r:id="rId10"/>
    <p:sldId id="262" r:id="rId11"/>
    <p:sldId id="265" r:id="rId12"/>
    <p:sldId id="273" r:id="rId13"/>
    <p:sldId id="266" r:id="rId14"/>
    <p:sldId id="270" r:id="rId15"/>
    <p:sldId id="274" r:id="rId16"/>
    <p:sldId id="264" r:id="rId17"/>
    <p:sldId id="27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0DEDD-C53F-4DA8-AF36-E675D057DD0E}" v="1195" dt="2021-10-11T04:26:00.269"/>
    <p1510:client id="{69871B6B-5A13-0064-5BFE-9F30AED3CD3E}" v="1017" dt="2021-10-11T09:09:52.500"/>
    <p1510:client id="{CEABB2AD-2EB2-CDBA-437B-CAABA1482626}" v="1626" dt="2021-10-11T15:14:27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8766" autoAdjust="0"/>
  </p:normalViewPr>
  <p:slideViewPr>
    <p:cSldViewPr snapToGrid="0">
      <p:cViewPr varScale="1">
        <p:scale>
          <a:sx n="64" d="100"/>
          <a:sy n="64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1T14:20:22.3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76B89-F6AE-4BAE-9E94-9C4B681DD48C}" type="datetimeFigureOut">
              <a:rPr lang="en-US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75532-A9AC-4C69-A723-7955B52E817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3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B4569-3B6E-468D-B981-DA515F47B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6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B4569-3B6E-468D-B981-DA515F47BC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https://www.youtube.com/watch?v=AZr36qP14p4</a:t>
            </a:r>
          </a:p>
          <a:p>
            <a:endParaRPr lang="en-US" dirty="0"/>
          </a:p>
          <a:p>
            <a:r>
              <a:rPr lang="en-US" dirty="0" err="1"/>
              <a:t>Giun</a:t>
            </a:r>
            <a:r>
              <a:rPr lang="en-US" dirty="0"/>
              <a:t> </a:t>
            </a:r>
            <a:r>
              <a:rPr lang="en-US" dirty="0" err="1"/>
              <a:t>đũa</a:t>
            </a:r>
            <a:r>
              <a:rPr lang="en-US" dirty="0"/>
              <a:t>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tá</a:t>
            </a:r>
            <a:r>
              <a:rPr lang="en-US" dirty="0"/>
              <a:t> </a:t>
            </a:r>
            <a:r>
              <a:rPr lang="en-US" dirty="0" err="1"/>
              <a:t>tràng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75532-A9AC-4C69-A723-7955B52E81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6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https://www.youtube.com/watch?v=DrjR7SA_hro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75532-A9AC-4C69-A723-7955B52E817D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6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75532-A9AC-4C69-A723-7955B52E817D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8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48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9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82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78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6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5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70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35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86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3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7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28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02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86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72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21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07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7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1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5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08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2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4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10/16/2021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5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0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2" r:id="rId6"/>
    <p:sldLayoutId id="2147483788" r:id="rId7"/>
    <p:sldLayoutId id="2147483789" r:id="rId8"/>
    <p:sldLayoutId id="2147483790" r:id="rId9"/>
    <p:sldLayoutId id="2147483791" r:id="rId10"/>
    <p:sldLayoutId id="21474837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10/16/2021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165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3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DrjR7SA_hro?feature=oembed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vi.wikipedia.org/wiki/Giun_%C4%91%C5%A9a_nh%E1%BB%8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AZr36qP14p4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866" y="323778"/>
            <a:ext cx="5071108" cy="3566160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Modern Love"/>
              </a:rPr>
              <a:t>CHÀO MỪNG CÁC EM ĐẾN VỚITIẾT HỌC </a:t>
            </a:r>
            <a:br>
              <a:rPr lang="en-US" sz="4400" b="1" dirty="0">
                <a:latin typeface="Modern Love"/>
              </a:rPr>
            </a:br>
            <a:r>
              <a:rPr lang="en-US" sz="4400" b="1" dirty="0">
                <a:latin typeface="Modern Love"/>
              </a:rPr>
              <a:t>NGÀY HÔM NAY</a:t>
            </a:r>
            <a:endParaRPr lang="en-US" sz="9650" b="1"/>
          </a:p>
        </p:txBody>
      </p:sp>
      <p:sp>
        <p:nvSpPr>
          <p:cNvPr id="12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5AA6FB"/>
          </a:solidFill>
          <a:ln w="38100" cap="rnd">
            <a:solidFill>
              <a:srgbClr val="5AA6F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 descr="HD wallpaper: Sunflowers, bllom, blossom, desktop ...">
            <a:extLst>
              <a:ext uri="{FF2B5EF4-FFF2-40B4-BE49-F238E27FC236}">
                <a16:creationId xmlns:a16="http://schemas.microsoft.com/office/drawing/2014/main" id="{93C98462-BEFC-40A7-8429-EE144A572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4" r="1652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25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6" name="Rectangle 191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7" name="Rectangle 192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1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419" name="Rectangle 209">
            <a:extLst>
              <a:ext uri="{FF2B5EF4-FFF2-40B4-BE49-F238E27FC236}">
                <a16:creationId xmlns:a16="http://schemas.microsoft.com/office/drawing/2014/main" id="{ECE202AB-DBF7-4185-877A-75BAFACAD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0" name="Rectangle 210">
            <a:extLst>
              <a:ext uri="{FF2B5EF4-FFF2-40B4-BE49-F238E27FC236}">
                <a16:creationId xmlns:a16="http://schemas.microsoft.com/office/drawing/2014/main" id="{24D129EA-644C-4C6C-ABFD-943C1C842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21" name="Decorative Circles">
            <a:extLst>
              <a:ext uri="{FF2B5EF4-FFF2-40B4-BE49-F238E27FC236}">
                <a16:creationId xmlns:a16="http://schemas.microsoft.com/office/drawing/2014/main" id="{7BACFA5E-6910-4462-9B6D-B6C23CC28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8662" y="1139113"/>
            <a:ext cx="3216262" cy="5187547"/>
            <a:chOff x="7098662" y="1139113"/>
            <a:chExt cx="3216262" cy="5187547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4D2C49A-33C3-4048-8267-6907CA622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62890" y="1139113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8483" y="316327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02014" y="1873296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70112" y="2771408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5116" y="3778325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08370" y="6020880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98662" y="578700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A4D60B1-77CC-43CD-86AA-6AFEDE0D02FA}"/>
              </a:ext>
            </a:extLst>
          </p:cNvPr>
          <p:cNvSpPr txBox="1"/>
          <p:nvPr/>
        </p:nvSpPr>
        <p:spPr>
          <a:xfrm>
            <a:off x="8059948" y="5500777"/>
            <a:ext cx="989162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14" name="Picture 14" descr="Diagram&#10;&#10;Description automatically generated">
            <a:extLst>
              <a:ext uri="{FF2B5EF4-FFF2-40B4-BE49-F238E27FC236}">
                <a16:creationId xmlns:a16="http://schemas.microsoft.com/office/drawing/2014/main" id="{31EBC426-F3B4-426D-9EB1-3CE1392B3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12" t="-597" r="6832" b="-299"/>
          <a:stretch/>
        </p:blipFill>
        <p:spPr>
          <a:xfrm>
            <a:off x="4393719" y="1369541"/>
            <a:ext cx="7625866" cy="5154152"/>
          </a:xfrm>
          <a:prstGeom prst="rect">
            <a:avLst/>
          </a:prstGeom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BC866FF5-8E76-447C-B68A-E7AC1F19CEAF}"/>
              </a:ext>
            </a:extLst>
          </p:cNvPr>
          <p:cNvSpPr/>
          <p:nvPr/>
        </p:nvSpPr>
        <p:spPr>
          <a:xfrm>
            <a:off x="2875" y="-4313"/>
            <a:ext cx="12120112" cy="10495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5613832F-42AF-409A-A138-A72B395FEB49}"/>
              </a:ext>
            </a:extLst>
          </p:cNvPr>
          <p:cNvSpPr txBox="1">
            <a:spLocks/>
          </p:cNvSpPr>
          <p:nvPr/>
        </p:nvSpPr>
        <p:spPr>
          <a:xfrm>
            <a:off x="481928" y="124087"/>
            <a:ext cx="11639104" cy="6631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Em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có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nhận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xét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gì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về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cơ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quan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sinh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dục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của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Giun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đũa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đực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và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Giun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đũa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cái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?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3F69C8FF-5E3E-4407-AF51-BF3EDD834FEB}"/>
              </a:ext>
            </a:extLst>
          </p:cNvPr>
          <p:cNvSpPr>
            <a:spLocks noGrp="1"/>
          </p:cNvSpPr>
          <p:nvPr/>
        </p:nvSpPr>
        <p:spPr>
          <a:xfrm>
            <a:off x="360296" y="1588696"/>
            <a:ext cx="3786771" cy="46170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II. Sinh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sản</a:t>
            </a:r>
            <a:endParaRPr lang="en-US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1.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Cơ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quan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sinh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sản</a:t>
            </a:r>
            <a:endParaRPr lang="en-US" dirty="0" err="1">
              <a:solidFill>
                <a:schemeClr val="tx2"/>
              </a:solidFill>
              <a:latin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Cơ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quan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sinh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dục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dạng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ống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dài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giun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>
                <a:latin typeface="Times New Roman"/>
                <a:cs typeface="Times New Roman"/>
              </a:rPr>
              <a:t>Đũa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>
                <a:latin typeface="Times New Roman"/>
                <a:cs typeface="Times New Roman"/>
              </a:rPr>
              <a:t>phân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tính</a:t>
            </a:r>
            <a:r>
              <a:rPr lang="en-US" sz="2400" dirty="0">
                <a:latin typeface="Times New Roman"/>
                <a:cs typeface="Times New Roman"/>
              </a:rPr>
              <a:t> ( </a:t>
            </a:r>
            <a:r>
              <a:rPr lang="en-US" sz="2400" dirty="0" err="1">
                <a:latin typeface="Times New Roman"/>
                <a:cs typeface="Times New Roman"/>
              </a:rPr>
              <a:t>cái</a:t>
            </a:r>
            <a:r>
              <a:rPr lang="en-US" sz="2400" dirty="0">
                <a:latin typeface="Times New Roman"/>
                <a:cs typeface="Times New Roman"/>
              </a:rPr>
              <a:t>: 2 </a:t>
            </a:r>
            <a:r>
              <a:rPr lang="en-US" sz="2400" dirty="0" err="1">
                <a:latin typeface="Times New Roman"/>
                <a:cs typeface="Times New Roman"/>
              </a:rPr>
              <a:t>ống</a:t>
            </a:r>
            <a:r>
              <a:rPr lang="en-US" sz="2400" dirty="0">
                <a:latin typeface="Times New Roman"/>
                <a:cs typeface="Times New Roman"/>
              </a:rPr>
              <a:t>, </a:t>
            </a:r>
            <a:r>
              <a:rPr lang="en-US" sz="2400" dirty="0" err="1">
                <a:latin typeface="Times New Roman"/>
                <a:cs typeface="Times New Roman"/>
              </a:rPr>
              <a:t>đực</a:t>
            </a:r>
            <a:r>
              <a:rPr lang="en-US" sz="2400" dirty="0">
                <a:latin typeface="Times New Roman"/>
                <a:cs typeface="Times New Roman"/>
              </a:rPr>
              <a:t>: 1 </a:t>
            </a:r>
            <a:r>
              <a:rPr lang="en-US" sz="2400" dirty="0" err="1">
                <a:latin typeface="Times New Roman"/>
                <a:cs typeface="Times New Roman"/>
              </a:rPr>
              <a:t>ống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/>
                <a:cs typeface="Times New Roman"/>
              </a:rPr>
              <a:t>- </a:t>
            </a:r>
            <a:r>
              <a:rPr lang="en-US" sz="2400" dirty="0" err="1">
                <a:latin typeface="Times New Roman"/>
                <a:cs typeface="Times New Roman"/>
              </a:rPr>
              <a:t>Thụ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tinh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trong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đẻ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nhiều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trứng</a:t>
            </a:r>
            <a:endParaRPr lang="en-US" sz="24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" sz="2400" b="1" dirty="0">
                <a:ea typeface="+mn-lt"/>
                <a:cs typeface="+mn-lt"/>
              </a:rPr>
              <a:t> 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US" sz="24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algn="just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algn="just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algn="just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7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6DBBD8E-3CFA-4E9E-A87F-D280E8BA3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77" y="1105294"/>
            <a:ext cx="629729" cy="4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0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F6200C1-9884-4113-8A77-96E821DB1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6039" y="1943762"/>
            <a:ext cx="3850487" cy="4251960"/>
          </a:xfrm>
        </p:spPr>
      </p:pic>
      <p:pic>
        <p:nvPicPr>
          <p:cNvPr id="5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86F73075-B7F2-4F98-B62F-12622AA84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463" y="2924714"/>
            <a:ext cx="2505075" cy="2705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1C517F-C1FD-4CF7-92E1-CC62EA9E0E2C}"/>
              </a:ext>
            </a:extLst>
          </p:cNvPr>
          <p:cNvSpPr txBox="1"/>
          <p:nvPr/>
        </p:nvSpPr>
        <p:spPr>
          <a:xfrm>
            <a:off x="5371381" y="6262777"/>
            <a:ext cx="564742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/>
                <a:cs typeface="Arial"/>
              </a:rPr>
              <a:t>Vòng </a:t>
            </a:r>
            <a:r>
              <a:rPr lang="en-US" sz="2800" dirty="0" err="1">
                <a:latin typeface="Arial"/>
                <a:cs typeface="Arial"/>
              </a:rPr>
              <a:t>đời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giun</a:t>
            </a:r>
            <a:r>
              <a:rPr lang="en-US" sz="2800" dirty="0">
                <a:latin typeface="Arial"/>
                <a:cs typeface="Arial"/>
              </a:rPr>
              <a:t> </a:t>
            </a:r>
            <a:r>
              <a:rPr lang="en-US" sz="2800" dirty="0" err="1">
                <a:latin typeface="Arial"/>
                <a:cs typeface="Arial"/>
              </a:rPr>
              <a:t>Đũa</a:t>
            </a:r>
            <a:r>
              <a:rPr lang="en-US" sz="2800" dirty="0">
                <a:latin typeface="Arial"/>
                <a:cs typeface="Arial"/>
              </a:rPr>
              <a:t> ở </a:t>
            </a:r>
            <a:r>
              <a:rPr lang="en-US" sz="2800" dirty="0" err="1">
                <a:latin typeface="Arial"/>
                <a:cs typeface="Arial"/>
              </a:rPr>
              <a:t>cơ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thể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người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21F6E-4968-46E8-8965-B62A18A86EB2}"/>
              </a:ext>
            </a:extLst>
          </p:cNvPr>
          <p:cNvSpPr txBox="1"/>
          <p:nvPr/>
        </p:nvSpPr>
        <p:spPr>
          <a:xfrm>
            <a:off x="2078966" y="6119004"/>
            <a:ext cx="195244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Arial"/>
                <a:cs typeface="Arial"/>
              </a:rPr>
              <a:t>Trứng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giun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26CF29A4-FFF8-4ABC-963F-0B6BC6A857C1}"/>
              </a:ext>
            </a:extLst>
          </p:cNvPr>
          <p:cNvSpPr/>
          <p:nvPr/>
        </p:nvSpPr>
        <p:spPr>
          <a:xfrm>
            <a:off x="74762" y="326366"/>
            <a:ext cx="12120112" cy="10495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ABA705F-4AD1-4DAA-A1AE-3CAC5F87404F}"/>
              </a:ext>
            </a:extLst>
          </p:cNvPr>
          <p:cNvSpPr txBox="1">
            <a:spLocks/>
          </p:cNvSpPr>
          <p:nvPr/>
        </p:nvSpPr>
        <p:spPr>
          <a:xfrm>
            <a:off x="1545853" y="382879"/>
            <a:ext cx="11639104" cy="6631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Nghiên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cứu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 SGK/ 48, 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em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hãy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trình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bày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vòng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đời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của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giun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dern Love"/>
                <a:cs typeface="Arial"/>
              </a:rPr>
              <a:t>Đũa</a:t>
            </a:r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B3B813-C389-43E1-84F7-0447E24AE1EA}"/>
              </a:ext>
            </a:extLst>
          </p:cNvPr>
          <p:cNvSpPr txBox="1"/>
          <p:nvPr/>
        </p:nvSpPr>
        <p:spPr>
          <a:xfrm>
            <a:off x="2955986" y="2855343"/>
            <a:ext cx="42844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Vỏ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404C98-CFF8-4D4C-A4ED-4DB6A96D8320}"/>
              </a:ext>
            </a:extLst>
          </p:cNvPr>
          <p:cNvSpPr txBox="1"/>
          <p:nvPr/>
        </p:nvSpPr>
        <p:spPr>
          <a:xfrm>
            <a:off x="382439" y="4278701"/>
            <a:ext cx="170802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err="1">
                <a:latin typeface="Arial"/>
                <a:cs typeface="Arial"/>
              </a:rPr>
              <a:t>Tế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bào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trứng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mang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ấu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trùng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5187C8-BBCA-404A-880B-EE93E149C913}"/>
              </a:ext>
            </a:extLst>
          </p:cNvPr>
          <p:cNvSpPr txBox="1"/>
          <p:nvPr/>
        </p:nvSpPr>
        <p:spPr>
          <a:xfrm>
            <a:off x="5170100" y="4638136"/>
            <a:ext cx="68723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Trứng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CC4348-5853-49E5-8438-EFB52A7F9F82}"/>
              </a:ext>
            </a:extLst>
          </p:cNvPr>
          <p:cNvSpPr txBox="1"/>
          <p:nvPr/>
        </p:nvSpPr>
        <p:spPr>
          <a:xfrm>
            <a:off x="5702062" y="5817079"/>
            <a:ext cx="68723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Trứng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54E95E-49CB-4BDA-A268-47A7A24135F9}"/>
              </a:ext>
            </a:extLst>
          </p:cNvPr>
          <p:cNvSpPr txBox="1"/>
          <p:nvPr/>
        </p:nvSpPr>
        <p:spPr>
          <a:xfrm>
            <a:off x="9325156" y="3689230"/>
            <a:ext cx="16936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Đường</a:t>
            </a:r>
            <a:r>
              <a:rPr lang="en-US" sz="1400" dirty="0">
                <a:latin typeface="Arial"/>
                <a:cs typeface="Arial"/>
              </a:rPr>
              <a:t> di </a:t>
            </a:r>
            <a:r>
              <a:rPr lang="en-US" sz="1400" dirty="0" err="1">
                <a:latin typeface="Arial"/>
                <a:cs typeface="Arial"/>
              </a:rPr>
              <a:t>chuyển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của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ấu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trùng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C54646-6A5B-453C-B435-4CC1CB4D1213}"/>
              </a:ext>
            </a:extLst>
          </p:cNvPr>
          <p:cNvSpPr txBox="1"/>
          <p:nvPr/>
        </p:nvSpPr>
        <p:spPr>
          <a:xfrm>
            <a:off x="9267646" y="4896928"/>
            <a:ext cx="169365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Nơi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ký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sinh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của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giun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trưởng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thành</a:t>
            </a:r>
          </a:p>
        </p:txBody>
      </p:sp>
    </p:spTree>
    <p:extLst>
      <p:ext uri="{BB962C8B-B14F-4D97-AF65-F5344CB8AC3E}">
        <p14:creationId xmlns:p14="http://schemas.microsoft.com/office/powerpoint/2010/main" val="73125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6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213" name="Rectangle 212">
            <a:extLst>
              <a:ext uri="{FF2B5EF4-FFF2-40B4-BE49-F238E27FC236}">
                <a16:creationId xmlns:a16="http://schemas.microsoft.com/office/drawing/2014/main" id="{8427DF8B-AF40-4916-BF81-7B4B1D6A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6AE0E191-47BD-46BD-846E-E994713F2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7" name="Oval 1">
            <a:extLst>
              <a:ext uri="{FF2B5EF4-FFF2-40B4-BE49-F238E27FC236}">
                <a16:creationId xmlns:a16="http://schemas.microsoft.com/office/drawing/2014/main" id="{D60DC0FE-B192-4898-9A42-DD3CA1061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068" y="1214970"/>
            <a:ext cx="5716933" cy="5643030"/>
          </a:xfrm>
          <a:custGeom>
            <a:avLst/>
            <a:gdLst>
              <a:gd name="connsiteX0" fmla="*/ 3371933 w 5716933"/>
              <a:gd name="connsiteY0" fmla="*/ 0 h 5643030"/>
              <a:gd name="connsiteX1" fmla="*/ 5516795 w 5716933"/>
              <a:gd name="connsiteY1" fmla="*/ 769986 h 5643030"/>
              <a:gd name="connsiteX2" fmla="*/ 5716933 w 5716933"/>
              <a:gd name="connsiteY2" fmla="*/ 951883 h 5643030"/>
              <a:gd name="connsiteX3" fmla="*/ 5716933 w 5716933"/>
              <a:gd name="connsiteY3" fmla="*/ 5643030 h 5643030"/>
              <a:gd name="connsiteX4" fmla="*/ 884716 w 5716933"/>
              <a:gd name="connsiteY4" fmla="*/ 5643030 h 5643030"/>
              <a:gd name="connsiteX5" fmla="*/ 769986 w 5716933"/>
              <a:gd name="connsiteY5" fmla="*/ 5516796 h 5643030"/>
              <a:gd name="connsiteX6" fmla="*/ 0 w 5716933"/>
              <a:gd name="connsiteY6" fmla="*/ 3371933 h 5643030"/>
              <a:gd name="connsiteX7" fmla="*/ 3371933 w 5716933"/>
              <a:gd name="connsiteY7" fmla="*/ 0 h 564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6933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3" y="951883"/>
                </a:lnTo>
                <a:lnTo>
                  <a:pt x="5716933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19" name="decorative circles">
            <a:extLst>
              <a:ext uri="{FF2B5EF4-FFF2-40B4-BE49-F238E27FC236}">
                <a16:creationId xmlns:a16="http://schemas.microsoft.com/office/drawing/2014/main" id="{47154ABD-A760-4C29-A394-422706C2C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87E907A3-04C3-40DF-AF5B-74DFD98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6C341F19-78FA-4078-B1AD-5E1646DD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D6E0C6E1-CEDB-4511-B675-C5C48112E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C863F213-E875-41B8-A148-A90BCD837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26FF8E98-A1E7-49FB-95C2-4518E16B5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5D112D6E-53A6-48EE-A6AE-483BBBA754A2}"/>
              </a:ext>
            </a:extLst>
          </p:cNvPr>
          <p:cNvSpPr txBox="1"/>
          <p:nvPr/>
        </p:nvSpPr>
        <p:spPr>
          <a:xfrm>
            <a:off x="8059948" y="5500777"/>
            <a:ext cx="989162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B97794-19D4-4580-A227-9A8D2662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7" y="109711"/>
            <a:ext cx="12472990" cy="663105"/>
          </a:xfrm>
        </p:spPr>
        <p:txBody>
          <a:bodyPr anchor="b"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US" sz="4000" dirty="0">
                <a:latin typeface="Modern Love"/>
                <a:cs typeface="Arial"/>
              </a:rPr>
              <a:t>Xem </a:t>
            </a:r>
            <a:r>
              <a:rPr lang="en-US" sz="4000" dirty="0" err="1">
                <a:latin typeface="Modern Love"/>
                <a:cs typeface="Arial"/>
              </a:rPr>
              <a:t>đoạn</a:t>
            </a:r>
            <a:r>
              <a:rPr lang="en-US" sz="4000" dirty="0">
                <a:latin typeface="Modern Love"/>
                <a:cs typeface="Arial"/>
              </a:rPr>
              <a:t> video </a:t>
            </a:r>
            <a:r>
              <a:rPr lang="en-US" sz="4000" dirty="0" err="1">
                <a:latin typeface="Modern Love"/>
                <a:cs typeface="Arial"/>
              </a:rPr>
              <a:t>sau</a:t>
            </a:r>
            <a:r>
              <a:rPr lang="en-US" sz="4000" dirty="0">
                <a:latin typeface="Modern Love"/>
                <a:cs typeface="Arial"/>
              </a:rPr>
              <a:t>, </a:t>
            </a:r>
            <a:r>
              <a:rPr lang="en-US" sz="4000" dirty="0" err="1">
                <a:latin typeface="Modern Love"/>
                <a:cs typeface="Arial"/>
              </a:rPr>
              <a:t>trình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bày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vòng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đời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giun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đũa</a:t>
            </a:r>
            <a:r>
              <a:rPr lang="en-US" sz="4000" dirty="0">
                <a:latin typeface="Modern Love"/>
                <a:cs typeface="Arial"/>
              </a:rPr>
              <a:t>?</a:t>
            </a:r>
            <a:endParaRPr lang="en-US" sz="4000" b="1" dirty="0">
              <a:latin typeface="Arial"/>
              <a:cs typeface="Arial"/>
            </a:endParaRPr>
          </a:p>
        </p:txBody>
      </p:sp>
      <p:pic>
        <p:nvPicPr>
          <p:cNvPr id="2" name="Online Media 1" title="Harm of ascaris lumbricoides (Tác hại của giun đũa)">
            <a:hlinkClick r:id="" action="ppaction://media"/>
            <a:extLst>
              <a:ext uri="{FF2B5EF4-FFF2-40B4-BE49-F238E27FC236}">
                <a16:creationId xmlns:a16="http://schemas.microsoft.com/office/drawing/2014/main" id="{EC458C4D-9FCE-4CCA-BA97-F7BCD40FEF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8706" y="1214970"/>
            <a:ext cx="9345692" cy="552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0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69954-2793-4765-9E23-22054ADA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26" y="199524"/>
            <a:ext cx="4862020" cy="1481328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latin typeface="Arial"/>
                <a:cs typeface="Arial"/>
              </a:rPr>
              <a:t>2. Vòng </a:t>
            </a:r>
            <a:r>
              <a:rPr lang="en-US" sz="4800" b="1" dirty="0" err="1">
                <a:latin typeface="Arial"/>
                <a:cs typeface="Arial"/>
              </a:rPr>
              <a:t>đời</a:t>
            </a:r>
            <a:r>
              <a:rPr lang="en-US" sz="4800" b="1" dirty="0">
                <a:latin typeface="Arial"/>
                <a:cs typeface="Arial"/>
              </a:rPr>
              <a:t> </a:t>
            </a:r>
            <a:r>
              <a:rPr lang="en-US" sz="4800" b="1" dirty="0" err="1">
                <a:latin typeface="Arial"/>
                <a:cs typeface="Arial"/>
              </a:rPr>
              <a:t>giun</a:t>
            </a:r>
            <a:r>
              <a:rPr lang="en-US" sz="4800" b="1" dirty="0">
                <a:latin typeface="Arial"/>
                <a:cs typeface="Arial"/>
              </a:rPr>
              <a:t> </a:t>
            </a:r>
            <a:r>
              <a:rPr lang="en-US" sz="4800" b="1" dirty="0" err="1">
                <a:latin typeface="Arial"/>
                <a:cs typeface="Arial"/>
              </a:rPr>
              <a:t>đũa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5626"/>
          </a:solidFill>
          <a:ln w="38100" cap="rnd">
            <a:solidFill>
              <a:srgbClr val="FF562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4" descr="Diagram&#10;&#10;Description automatically generated">
            <a:extLst>
              <a:ext uri="{FF2B5EF4-FFF2-40B4-BE49-F238E27FC236}">
                <a16:creationId xmlns:a16="http://schemas.microsoft.com/office/drawing/2014/main" id="{6E144FE0-DDD1-4372-AB1B-139BC1C54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261888" y="2001271"/>
            <a:ext cx="3304148" cy="3648111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374CF7-8D70-4F3D-8F03-A2811D190A8C}"/>
              </a:ext>
            </a:extLst>
          </p:cNvPr>
          <p:cNvSpPr txBox="1"/>
          <p:nvPr/>
        </p:nvSpPr>
        <p:spPr>
          <a:xfrm>
            <a:off x="6550325" y="1245079"/>
            <a:ext cx="564742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/>
                <a:cs typeface="Arial"/>
              </a:rPr>
              <a:t>Vòng </a:t>
            </a:r>
            <a:r>
              <a:rPr lang="en-US" sz="2800" dirty="0" err="1">
                <a:latin typeface="Arial"/>
                <a:cs typeface="Arial"/>
              </a:rPr>
              <a:t>đời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giun</a:t>
            </a:r>
            <a:r>
              <a:rPr lang="en-US" sz="2800" dirty="0">
                <a:latin typeface="Arial"/>
                <a:cs typeface="Arial"/>
              </a:rPr>
              <a:t> </a:t>
            </a:r>
            <a:r>
              <a:rPr lang="en-US" sz="2800" dirty="0" err="1">
                <a:latin typeface="Arial"/>
                <a:cs typeface="Arial"/>
              </a:rPr>
              <a:t>Đũa</a:t>
            </a:r>
            <a:r>
              <a:rPr lang="en-US" sz="2800" dirty="0">
                <a:latin typeface="Arial"/>
                <a:cs typeface="Arial"/>
              </a:rPr>
              <a:t> ở </a:t>
            </a:r>
            <a:r>
              <a:rPr lang="en-US" sz="2800" dirty="0" err="1">
                <a:latin typeface="Arial"/>
                <a:cs typeface="Arial"/>
              </a:rPr>
              <a:t>cơ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thể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người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12ADE6-35CA-4F4C-87CF-2CFB33898D54}"/>
              </a:ext>
            </a:extLst>
          </p:cNvPr>
          <p:cNvSpPr txBox="1"/>
          <p:nvPr/>
        </p:nvSpPr>
        <p:spPr>
          <a:xfrm>
            <a:off x="7197308" y="5515154"/>
            <a:ext cx="74474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Trứng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E483C2-3102-45FE-B5F4-E508FCD8BD1D}"/>
              </a:ext>
            </a:extLst>
          </p:cNvPr>
          <p:cNvSpPr txBox="1"/>
          <p:nvPr/>
        </p:nvSpPr>
        <p:spPr>
          <a:xfrm>
            <a:off x="10101534" y="3430437"/>
            <a:ext cx="193806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Đường</a:t>
            </a:r>
            <a:r>
              <a:rPr lang="en-US" sz="1400" dirty="0">
                <a:latin typeface="Arial"/>
                <a:cs typeface="Arial"/>
              </a:rPr>
              <a:t> di </a:t>
            </a:r>
            <a:r>
              <a:rPr lang="en-US" sz="1400" dirty="0" err="1">
                <a:latin typeface="Arial"/>
                <a:cs typeface="Arial"/>
              </a:rPr>
              <a:t>chuyển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của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ấu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trùng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19DA44-4206-43E0-8BE5-0942BDCC0370}"/>
              </a:ext>
            </a:extLst>
          </p:cNvPr>
          <p:cNvSpPr txBox="1"/>
          <p:nvPr/>
        </p:nvSpPr>
        <p:spPr>
          <a:xfrm>
            <a:off x="10101534" y="4479984"/>
            <a:ext cx="16792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latin typeface="Arial"/>
                <a:cs typeface="Arial"/>
              </a:rPr>
              <a:t>Nơi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ký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sinh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của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giun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trưởng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thành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74DD4A-29D0-4269-9E5B-31973E1992C8}"/>
              </a:ext>
            </a:extLst>
          </p:cNvPr>
          <p:cNvSpPr txBox="1"/>
          <p:nvPr/>
        </p:nvSpPr>
        <p:spPr>
          <a:xfrm>
            <a:off x="-5751" y="2826587"/>
            <a:ext cx="251316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>
                <a:latin typeface="Arial"/>
                <a:cs typeface="Arial"/>
              </a:rPr>
              <a:t>Giun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trưởng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thành</a:t>
            </a:r>
            <a:r>
              <a:rPr lang="en-US" sz="2000" b="1" dirty="0">
                <a:latin typeface="Arial"/>
                <a:cs typeface="Arial"/>
              </a:rPr>
              <a:t> (</a:t>
            </a:r>
            <a:r>
              <a:rPr lang="en-US" sz="2000" b="1" dirty="0" err="1">
                <a:latin typeface="Arial"/>
                <a:cs typeface="Arial"/>
              </a:rPr>
              <a:t>ruột</a:t>
            </a:r>
            <a:r>
              <a:rPr lang="en-US" sz="2000" b="1" dirty="0">
                <a:latin typeface="Arial"/>
                <a:cs typeface="Arial"/>
              </a:rPr>
              <a:t> non)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511A6C-CA22-4A38-A12B-E7F18BA13ABC}"/>
              </a:ext>
            </a:extLst>
          </p:cNvPr>
          <p:cNvSpPr txBox="1"/>
          <p:nvPr/>
        </p:nvSpPr>
        <p:spPr>
          <a:xfrm>
            <a:off x="4408097" y="3013492"/>
            <a:ext cx="100354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>
                <a:latin typeface="Arial"/>
                <a:cs typeface="Arial"/>
              </a:rPr>
              <a:t>Trứng</a:t>
            </a:r>
            <a:endParaRPr lang="en-US" sz="20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F2B631-2B21-46E4-962B-B4D0A874BAD3}"/>
              </a:ext>
            </a:extLst>
          </p:cNvPr>
          <p:cNvSpPr txBox="1"/>
          <p:nvPr/>
        </p:nvSpPr>
        <p:spPr>
          <a:xfrm>
            <a:off x="3574211" y="5270736"/>
            <a:ext cx="177991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>
                <a:latin typeface="Arial"/>
                <a:cs typeface="Arial"/>
              </a:rPr>
              <a:t>Ấu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trùng</a:t>
            </a:r>
            <a:r>
              <a:rPr lang="en-US" sz="2000" b="1" dirty="0">
                <a:latin typeface="Arial"/>
                <a:cs typeface="Arial"/>
              </a:rPr>
              <a:t> (</a:t>
            </a:r>
            <a:r>
              <a:rPr lang="en-US" sz="2000" b="1" dirty="0" err="1">
                <a:latin typeface="Arial"/>
                <a:cs typeface="Arial"/>
              </a:rPr>
              <a:t>trong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trứng</a:t>
            </a:r>
            <a:r>
              <a:rPr lang="en-US" sz="2000" b="1" dirty="0">
                <a:latin typeface="Arial"/>
                <a:cs typeface="Arial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FAFAE6-2782-42C3-9392-8D931A154BD5}"/>
              </a:ext>
            </a:extLst>
          </p:cNvPr>
          <p:cNvSpPr txBox="1"/>
          <p:nvPr/>
        </p:nvSpPr>
        <p:spPr>
          <a:xfrm>
            <a:off x="4968817" y="4091796"/>
            <a:ext cx="13629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>
                <a:latin typeface="Arial"/>
                <a:cs typeface="Arial"/>
              </a:rPr>
              <a:t>Thức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ăn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bẩn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E7B22C-4017-4230-B6C6-912D8C9951F2}"/>
              </a:ext>
            </a:extLst>
          </p:cNvPr>
          <p:cNvSpPr txBox="1"/>
          <p:nvPr/>
        </p:nvSpPr>
        <p:spPr>
          <a:xfrm>
            <a:off x="310551" y="5270738"/>
            <a:ext cx="189493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>
                <a:latin typeface="Arial"/>
                <a:cs typeface="Arial"/>
              </a:rPr>
              <a:t>Ấu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trùng</a:t>
            </a:r>
          </a:p>
          <a:p>
            <a:pPr algn="ctr"/>
            <a:r>
              <a:rPr lang="en-US" sz="2000" b="1" dirty="0">
                <a:latin typeface="Arial"/>
                <a:cs typeface="Arial"/>
              </a:rPr>
              <a:t>(</a:t>
            </a:r>
            <a:r>
              <a:rPr lang="en-US" sz="2000" b="1" dirty="0" err="1">
                <a:latin typeface="Arial"/>
                <a:cs typeface="Arial"/>
              </a:rPr>
              <a:t>ruột</a:t>
            </a:r>
            <a:r>
              <a:rPr lang="en-US" sz="2000" b="1" dirty="0">
                <a:latin typeface="Arial"/>
                <a:cs typeface="Arial"/>
              </a:rPr>
              <a:t> non)</a:t>
            </a:r>
            <a:endParaRPr lang="en-US" sz="2000" b="1">
              <a:latin typeface="Arial"/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D895C9-6BD8-470A-9512-F845A390D91A}"/>
              </a:ext>
            </a:extLst>
          </p:cNvPr>
          <p:cNvSpPr txBox="1"/>
          <p:nvPr/>
        </p:nvSpPr>
        <p:spPr>
          <a:xfrm>
            <a:off x="-5752" y="4034285"/>
            <a:ext cx="144923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>
                <a:latin typeface="Arial"/>
                <a:cs typeface="Arial"/>
              </a:rPr>
              <a:t>Máu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tim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gan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phổi</a:t>
            </a:r>
          </a:p>
        </p:txBody>
      </p:sp>
      <p:sp>
        <p:nvSpPr>
          <p:cNvPr id="198" name="Arrow: Right 197">
            <a:extLst>
              <a:ext uri="{FF2B5EF4-FFF2-40B4-BE49-F238E27FC236}">
                <a16:creationId xmlns:a16="http://schemas.microsoft.com/office/drawing/2014/main" id="{848010C5-9BCE-4794-836F-46B5FF5ED0FD}"/>
              </a:ext>
            </a:extLst>
          </p:cNvPr>
          <p:cNvSpPr/>
          <p:nvPr/>
        </p:nvSpPr>
        <p:spPr>
          <a:xfrm>
            <a:off x="3046728" y="3085144"/>
            <a:ext cx="977660" cy="244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Arrow: Right 198">
            <a:extLst>
              <a:ext uri="{FF2B5EF4-FFF2-40B4-BE49-F238E27FC236}">
                <a16:creationId xmlns:a16="http://schemas.microsoft.com/office/drawing/2014/main" id="{5F75C1BD-A9B8-45F7-9B80-AF36D981A221}"/>
              </a:ext>
            </a:extLst>
          </p:cNvPr>
          <p:cNvSpPr/>
          <p:nvPr/>
        </p:nvSpPr>
        <p:spPr>
          <a:xfrm rot="5400000">
            <a:off x="4125029" y="4335974"/>
            <a:ext cx="977660" cy="244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Arrow: Right 199">
            <a:extLst>
              <a:ext uri="{FF2B5EF4-FFF2-40B4-BE49-F238E27FC236}">
                <a16:creationId xmlns:a16="http://schemas.microsoft.com/office/drawing/2014/main" id="{8F184C68-4D48-42AF-B2D9-8F5A47351129}"/>
              </a:ext>
            </a:extLst>
          </p:cNvPr>
          <p:cNvSpPr/>
          <p:nvPr/>
        </p:nvSpPr>
        <p:spPr>
          <a:xfrm flipH="1">
            <a:off x="2270351" y="5500540"/>
            <a:ext cx="977660" cy="244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Arrow: Right 200">
            <a:extLst>
              <a:ext uri="{FF2B5EF4-FFF2-40B4-BE49-F238E27FC236}">
                <a16:creationId xmlns:a16="http://schemas.microsoft.com/office/drawing/2014/main" id="{380F5488-8270-40C3-9D7A-ACBAADF5AFAC}"/>
              </a:ext>
            </a:extLst>
          </p:cNvPr>
          <p:cNvSpPr/>
          <p:nvPr/>
        </p:nvSpPr>
        <p:spPr>
          <a:xfrm rot="16200000" flipV="1">
            <a:off x="990765" y="4335973"/>
            <a:ext cx="977660" cy="244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3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08E4E18-94AA-4CD1-B1C3-23637DE6FA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90" y="1852917"/>
            <a:ext cx="629729" cy="4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2" grpId="0" animBg="1"/>
      <p:bldP spid="33" grpId="0"/>
      <p:bldP spid="198" grpId="0" animBg="1"/>
      <p:bldP spid="199" grpId="0" animBg="1"/>
      <p:bldP spid="200" grpId="0" animBg="1"/>
      <p:bldP spid="2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76741-F8CF-47FA-8C54-4130A035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82" y="5691"/>
            <a:ext cx="10659110" cy="1325563"/>
          </a:xfrm>
        </p:spPr>
        <p:txBody>
          <a:bodyPr/>
          <a:lstStyle/>
          <a:p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 </a:t>
            </a:r>
            <a:r>
              <a:rPr lang="en-US" dirty="0" err="1"/>
              <a:t>giun</a:t>
            </a:r>
            <a:r>
              <a:rPr lang="en-US" dirty="0"/>
              <a:t> </a:t>
            </a:r>
            <a:r>
              <a:rPr lang="en-US" dirty="0" err="1"/>
              <a:t>Đũa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5D97EB6-6547-479D-9F06-77AAC27FA271}"/>
              </a:ext>
            </a:extLst>
          </p:cNvPr>
          <p:cNvSpPr>
            <a:spLocks noGrp="1"/>
          </p:cNvSpPr>
          <p:nvPr/>
        </p:nvSpPr>
        <p:spPr>
          <a:xfrm>
            <a:off x="1467353" y="1833111"/>
            <a:ext cx="7984959" cy="39346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-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Giữ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vệ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sinh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cá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nhân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và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môi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trường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sống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-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Tẩy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giun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định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kỳ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Ăn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chính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uống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 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sôi</a:t>
            </a:r>
            <a:endParaRPr lang="en-US" b="1" dirty="0">
              <a:solidFill>
                <a:schemeClr val="tx2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vi-VN" b="1" dirty="0">
                <a:solidFill>
                  <a:schemeClr val="tx2"/>
                </a:solidFill>
                <a:latin typeface="Arial"/>
                <a:cs typeface="Arial"/>
              </a:rPr>
              <a:t>Không dùng phân tươi bón ruộng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vi-VN" b="1" dirty="0">
                <a:solidFill>
                  <a:schemeClr val="tx2"/>
                </a:solidFill>
                <a:latin typeface="Arial"/>
                <a:cs typeface="Arial"/>
              </a:rPr>
              <a:t>Xử lí tốt phân người và động vật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en-US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fr" sz="2400" b="1" dirty="0">
                <a:ea typeface="+mn-lt"/>
                <a:cs typeface="+mn-lt"/>
              </a:rPr>
              <a:t> 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US" sz="24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algn="just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algn="just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algn="just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EBBE9E7-93C4-47B3-ADE4-D92AB55DF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7" y="1666011"/>
            <a:ext cx="629729" cy="4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A3FF895D-CF9A-483A-800F-3FFB50E0F25F}"/>
              </a:ext>
            </a:extLst>
          </p:cNvPr>
          <p:cNvSpPr/>
          <p:nvPr/>
        </p:nvSpPr>
        <p:spPr>
          <a:xfrm>
            <a:off x="2720195" y="369498"/>
            <a:ext cx="5578415" cy="10495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B88287-04A5-45B2-96D1-696C2C2A3CC1}"/>
              </a:ext>
            </a:extLst>
          </p:cNvPr>
          <p:cNvSpPr txBox="1">
            <a:spLocks/>
          </p:cNvSpPr>
          <p:nvPr/>
        </p:nvSpPr>
        <p:spPr>
          <a:xfrm>
            <a:off x="3573060" y="569785"/>
            <a:ext cx="3573406" cy="6631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rgbClr val="FFFFFF"/>
                </a:solidFill>
                <a:latin typeface="Modern Love"/>
                <a:cs typeface="Arial"/>
              </a:rPr>
              <a:t>HƯỚNG DẪN VỀ NHÀ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823A878-E58D-44CA-A67F-A246515B2D60}"/>
              </a:ext>
            </a:extLst>
          </p:cNvPr>
          <p:cNvSpPr>
            <a:spLocks noGrp="1"/>
          </p:cNvSpPr>
          <p:nvPr/>
        </p:nvSpPr>
        <p:spPr>
          <a:xfrm>
            <a:off x="1165429" y="1718092"/>
            <a:ext cx="10270959" cy="36824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-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Chép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đầy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đủ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nội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dung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ghi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vào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 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vở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học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(lms.vnedu.vn)</a:t>
            </a:r>
            <a:endParaRPr lang="en-US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- Học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bài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 13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solidFill>
                  <a:schemeClr val="tx2"/>
                </a:solidFill>
                <a:latin typeface="Arial"/>
                <a:ea typeface="+mn-lt"/>
                <a:cs typeface="Arial"/>
              </a:rPr>
              <a:t>Hoàn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ea typeface="+mn-lt"/>
                <a:cs typeface="Arial"/>
              </a:rPr>
              <a:t>thành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 </a:t>
            </a:r>
            <a:r>
              <a:rPr lang="en-US" b="1" dirty="0" err="1">
                <a:solidFill>
                  <a:schemeClr val="tx2"/>
                </a:solidFill>
                <a:latin typeface="Arial"/>
                <a:ea typeface="+mn-lt"/>
                <a:cs typeface="Arial"/>
              </a:rPr>
              <a:t>bài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ea typeface="+mn-lt"/>
                <a:cs typeface="Arial"/>
              </a:rPr>
              <a:t>tự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ea typeface="+mn-lt"/>
                <a:cs typeface="Arial"/>
              </a:rPr>
              <a:t>học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 "</a:t>
            </a:r>
            <a:r>
              <a:rPr lang="en-US" b="1" dirty="0" err="1">
                <a:solidFill>
                  <a:schemeClr val="tx2"/>
                </a:solidFill>
                <a:latin typeface="Arial"/>
                <a:ea typeface="+mn-lt"/>
                <a:cs typeface="Arial"/>
              </a:rPr>
              <a:t>Bài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 14: </a:t>
            </a:r>
            <a:r>
              <a:rPr lang="en-US" b="1" dirty="0" err="1">
                <a:solidFill>
                  <a:schemeClr val="tx2"/>
                </a:solidFill>
                <a:latin typeface="Arial"/>
                <a:ea typeface="+mn-lt"/>
                <a:cs typeface="Arial"/>
              </a:rPr>
              <a:t>Đa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ea typeface="+mn-lt"/>
                <a:cs typeface="Arial"/>
              </a:rPr>
              <a:t>dạng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ea typeface="+mn-lt"/>
                <a:cs typeface="Arial"/>
              </a:rPr>
              <a:t>ngành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ea typeface="+mn-lt"/>
                <a:cs typeface="Arial"/>
              </a:rPr>
              <a:t>Giun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ea typeface="+mn-lt"/>
                <a:cs typeface="Arial"/>
              </a:rPr>
              <a:t>tròn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" </a:t>
            </a:r>
            <a:r>
              <a:rPr lang="en-US" b="1" dirty="0" err="1">
                <a:solidFill>
                  <a:schemeClr val="tx2"/>
                </a:solidFill>
                <a:latin typeface="Arial"/>
                <a:ea typeface="+mn-lt"/>
                <a:cs typeface="Arial"/>
              </a:rPr>
              <a:t>đúng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ea typeface="+mn-lt"/>
                <a:cs typeface="Arial"/>
              </a:rPr>
              <a:t>hạn</a:t>
            </a:r>
            <a:r>
              <a:rPr lang="en-US" b="1" dirty="0">
                <a:solidFill>
                  <a:srgbClr val="FF0000"/>
                </a:solidFill>
                <a:latin typeface="Arial"/>
                <a:ea typeface="+mn-lt"/>
                <a:cs typeface="Arial"/>
              </a:rPr>
              <a:t> (14h:00 </a:t>
            </a:r>
            <a:r>
              <a:rPr lang="en-US" b="1" dirty="0" err="1">
                <a:solidFill>
                  <a:srgbClr val="FF0000"/>
                </a:solidFill>
                <a:latin typeface="Arial"/>
                <a:ea typeface="+mn-lt"/>
                <a:cs typeface="Arial"/>
              </a:rPr>
              <a:t>thứ</a:t>
            </a:r>
            <a:r>
              <a:rPr lang="en-US" b="1" dirty="0">
                <a:solidFill>
                  <a:srgbClr val="FF0000"/>
                </a:solidFill>
                <a:latin typeface="Arial"/>
                <a:ea typeface="+mn-lt"/>
                <a:cs typeface="Arial"/>
              </a:rPr>
              <a:t> 6 </a:t>
            </a:r>
            <a:r>
              <a:rPr lang="en-US" b="1" dirty="0" err="1">
                <a:solidFill>
                  <a:srgbClr val="FF0000"/>
                </a:solidFill>
                <a:latin typeface="Arial"/>
                <a:ea typeface="+mn-lt"/>
                <a:cs typeface="Arial"/>
              </a:rPr>
              <a:t>hàng</a:t>
            </a:r>
            <a:r>
              <a:rPr lang="en-US" b="1" dirty="0">
                <a:solidFill>
                  <a:srgbClr val="FF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ea typeface="+mn-lt"/>
                <a:cs typeface="Arial"/>
              </a:rPr>
              <a:t>tuần</a:t>
            </a:r>
            <a:r>
              <a:rPr lang="en-US" b="1" dirty="0">
                <a:solidFill>
                  <a:srgbClr val="FF0000"/>
                </a:solidFill>
                <a:latin typeface="Arial"/>
                <a:ea typeface="+mn-lt"/>
                <a:cs typeface="Arial"/>
              </a:rPr>
              <a:t>)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 --&gt; </a:t>
            </a:r>
            <a:r>
              <a:rPr lang="en-US" b="1" dirty="0" err="1">
                <a:solidFill>
                  <a:srgbClr val="FF0000"/>
                </a:solidFill>
                <a:latin typeface="Arial"/>
                <a:ea typeface="+mn-lt"/>
                <a:cs typeface="Arial"/>
              </a:rPr>
              <a:t>Chép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ea typeface="+mn-lt"/>
                <a:cs typeface="Arial"/>
              </a:rPr>
              <a:t>nội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 dung </a:t>
            </a:r>
            <a:r>
              <a:rPr lang="en-US" b="1" dirty="0" err="1">
                <a:solidFill>
                  <a:srgbClr val="FF0000"/>
                </a:solidFill>
                <a:latin typeface="Arial"/>
                <a:ea typeface="+mn-lt"/>
                <a:cs typeface="Arial"/>
              </a:rPr>
              <a:t>vào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ea typeface="+mn-lt"/>
                <a:cs typeface="Arial"/>
              </a:rPr>
              <a:t>vở</a:t>
            </a:r>
            <a:r>
              <a:rPr lang="en-US" b="1" dirty="0">
                <a:solidFill>
                  <a:srgbClr val="FF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ea typeface="+mn-lt"/>
                <a:cs typeface="Arial"/>
              </a:rPr>
              <a:t>học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ea typeface="+mn-lt"/>
                <a:cs typeface="Arial"/>
              </a:rPr>
              <a:t>đã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 </a:t>
            </a:r>
            <a:r>
              <a:rPr lang="en-US" b="1" dirty="0" err="1">
                <a:solidFill>
                  <a:schemeClr val="tx2"/>
                </a:solidFill>
                <a:latin typeface="Arial"/>
                <a:ea typeface="+mn-lt"/>
                <a:cs typeface="Arial"/>
              </a:rPr>
              <a:t>được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ea typeface="+mn-lt"/>
                <a:cs typeface="Arial"/>
              </a:rPr>
              <a:t>sửa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ea typeface="+mn-lt"/>
                <a:cs typeface="Arial"/>
              </a:rPr>
              <a:t>vào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ea typeface="+mn-lt"/>
                <a:cs typeface="Arial"/>
              </a:rPr>
              <a:t>thứ</a:t>
            </a:r>
            <a:r>
              <a:rPr lang="en-US" b="1" dirty="0">
                <a:solidFill>
                  <a:srgbClr val="FF0000"/>
                </a:solidFill>
                <a:latin typeface="Arial"/>
                <a:ea typeface="+mn-lt"/>
                <a:cs typeface="Arial"/>
              </a:rPr>
              <a:t> 7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 --&gt; Sau </a:t>
            </a:r>
            <a:r>
              <a:rPr lang="en-US" b="1" dirty="0" err="1">
                <a:solidFill>
                  <a:schemeClr val="tx2"/>
                </a:solidFill>
                <a:latin typeface="Arial"/>
                <a:ea typeface="+mn-lt"/>
                <a:cs typeface="Arial"/>
              </a:rPr>
              <a:t>đó</a:t>
            </a:r>
            <a:r>
              <a:rPr lang="en-US" b="1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ea typeface="+mn-lt"/>
                <a:cs typeface="Arial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ea typeface="+mn-lt"/>
                <a:cs typeface="Arial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Arial"/>
                <a:ea typeface="+mn-lt"/>
                <a:cs typeface="Arial"/>
              </a:rPr>
              <a:t>.</a:t>
            </a:r>
            <a:endParaRPr lang="en-US" dirty="0">
              <a:solidFill>
                <a:srgbClr val="FF0000"/>
              </a:solidFill>
              <a:latin typeface="Arial"/>
              <a:ea typeface="+mn-lt"/>
              <a:cs typeface="Arial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solidFill>
                <a:srgbClr val="000000"/>
              </a:solidFill>
              <a:latin typeface="Times New Roman"/>
              <a:ea typeface="+mn-lt"/>
              <a:cs typeface="Times New Roman"/>
            </a:endParaRPr>
          </a:p>
          <a:p>
            <a:pPr marL="0" indent="0" algn="just">
              <a:buNone/>
            </a:pPr>
            <a:r>
              <a:rPr lang="fr" sz="2400" b="1" dirty="0">
                <a:ea typeface="+mn-lt"/>
                <a:cs typeface="+mn-lt"/>
              </a:rPr>
              <a:t> 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en-US" sz="24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algn="just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algn="just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algn="just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2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DD7C07E-8354-475E-9E81-741EB2386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285" y="745860"/>
            <a:ext cx="629729" cy="4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9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179C427-5BC5-4E47-936B-118056F3CF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4614" r="-1" b="14612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227" y="1122363"/>
            <a:ext cx="11314980" cy="30632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10000" b="1" dirty="0">
                <a:latin typeface="Amasis MT Pro Medium"/>
              </a:rPr>
              <a:t>NGÀNH GIUN TRÒN</a:t>
            </a:r>
            <a:br>
              <a:rPr lang="en-US" sz="10000" b="1" dirty="0">
                <a:latin typeface="Amasis MT Pro Medium"/>
              </a:rPr>
            </a:br>
            <a:r>
              <a:rPr lang="en-US" sz="6000" b="1" dirty="0" err="1">
                <a:latin typeface="Amasis MT Pro Medium"/>
              </a:rPr>
              <a:t>Ti</a:t>
            </a:r>
            <a:r>
              <a:rPr lang="en-US" sz="6600" b="1" dirty="0" err="1">
                <a:latin typeface="Amasis MT Pro Medium"/>
              </a:rPr>
              <a:t>ết</a:t>
            </a:r>
            <a:r>
              <a:rPr lang="en-US" sz="6600" b="1" dirty="0">
                <a:latin typeface="Amasis MT Pro Medium"/>
              </a:rPr>
              <a:t> 13_ </a:t>
            </a:r>
            <a:r>
              <a:rPr lang="en-US" sz="6600" b="1" dirty="0" err="1">
                <a:latin typeface="Amasis MT Pro Medium"/>
              </a:rPr>
              <a:t>Bài</a:t>
            </a:r>
            <a:r>
              <a:rPr lang="en-US" sz="6600" b="1" dirty="0">
                <a:latin typeface="Amasis MT Pro Medium"/>
              </a:rPr>
              <a:t> 13: GIUN ĐŨ</a:t>
            </a:r>
            <a:r>
              <a:rPr lang="en-US" sz="6600" dirty="0">
                <a:latin typeface="Amasis MT Pro Medium"/>
              </a:rPr>
              <a:t>A</a:t>
            </a:r>
            <a:endParaRPr lang="en-US"/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8C3F7-96AC-4EA4-8A34-526086E524D2}"/>
              </a:ext>
            </a:extLst>
          </p:cNvPr>
          <p:cNvSpPr txBox="1"/>
          <p:nvPr/>
        </p:nvSpPr>
        <p:spPr>
          <a:xfrm>
            <a:off x="10752339" y="6657945"/>
            <a:ext cx="143661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1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0DB4423-716D-4B40-9498-69F5F3E5E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B339CD8-1850-4DF2-BCDF-1CAAE5F87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4054" y="2286000"/>
            <a:ext cx="3965456" cy="22859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MỤC TIÊU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9057" y="905774"/>
            <a:ext cx="5923471" cy="5334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2800" b="1" dirty="0"/>
              <a:t>1. Trình </a:t>
            </a:r>
            <a:r>
              <a:rPr lang="en-US" sz="2800" b="1" err="1"/>
              <a:t>bày</a:t>
            </a:r>
            <a:r>
              <a:rPr lang="en-US" sz="2800" b="1" dirty="0"/>
              <a:t> </a:t>
            </a:r>
            <a:r>
              <a:rPr lang="en-US" sz="2800" b="1" err="1"/>
              <a:t>được</a:t>
            </a:r>
            <a:r>
              <a:rPr lang="en-US" sz="2800" b="1" dirty="0"/>
              <a:t> </a:t>
            </a:r>
            <a:r>
              <a:rPr lang="en-US" sz="2800" b="1" err="1"/>
              <a:t>khái</a:t>
            </a:r>
            <a:r>
              <a:rPr lang="en-US" sz="2800" b="1" dirty="0"/>
              <a:t> </a:t>
            </a:r>
            <a:r>
              <a:rPr lang="en-US" sz="2800" b="1" err="1"/>
              <a:t>niệm</a:t>
            </a:r>
            <a:r>
              <a:rPr lang="en-US" sz="2800" b="1" dirty="0"/>
              <a:t> </a:t>
            </a:r>
            <a:r>
              <a:rPr lang="en-US" sz="2800" b="1" err="1"/>
              <a:t>về</a:t>
            </a:r>
            <a:r>
              <a:rPr lang="en-US" sz="2800" b="1" dirty="0"/>
              <a:t> </a:t>
            </a:r>
            <a:r>
              <a:rPr lang="en-US" sz="2800" b="1" err="1"/>
              <a:t>ngành</a:t>
            </a:r>
            <a:r>
              <a:rPr lang="en-US" sz="2800" b="1" dirty="0"/>
              <a:t> </a:t>
            </a:r>
            <a:r>
              <a:rPr lang="en-US" sz="2800" b="1" err="1"/>
              <a:t>Giun</a:t>
            </a:r>
            <a:r>
              <a:rPr lang="en-US" sz="2800" b="1" dirty="0"/>
              <a:t> </a:t>
            </a:r>
            <a:r>
              <a:rPr lang="en-US" sz="2800" b="1"/>
              <a:t>tròn,</a:t>
            </a:r>
            <a:r>
              <a:rPr lang="en-US" sz="2800" b="1" dirty="0"/>
              <a:t> </a:t>
            </a:r>
            <a:r>
              <a:rPr lang="en-US" sz="2800" b="1" err="1"/>
              <a:t>đặc</a:t>
            </a:r>
            <a:r>
              <a:rPr lang="en-US" sz="2800" b="1" dirty="0"/>
              <a:t> </a:t>
            </a:r>
            <a:r>
              <a:rPr lang="en-US" sz="2800" b="1" err="1"/>
              <a:t>điểm</a:t>
            </a:r>
            <a:r>
              <a:rPr lang="en-US" sz="2800" b="1" dirty="0"/>
              <a:t> </a:t>
            </a:r>
            <a:r>
              <a:rPr lang="en-US" sz="2800" b="1" err="1"/>
              <a:t>chính</a:t>
            </a:r>
            <a:r>
              <a:rPr lang="en-US" sz="2800" b="1" dirty="0"/>
              <a:t> </a:t>
            </a:r>
            <a:r>
              <a:rPr lang="en-US" sz="2800" b="1" err="1"/>
              <a:t>của</a:t>
            </a:r>
            <a:r>
              <a:rPr lang="en-US" sz="2800" b="1" dirty="0"/>
              <a:t> </a:t>
            </a:r>
            <a:r>
              <a:rPr lang="en-US" sz="2800" b="1" err="1"/>
              <a:t>ngành</a:t>
            </a:r>
            <a:r>
              <a:rPr lang="en-US" sz="2800" b="1" dirty="0"/>
              <a:t> </a:t>
            </a:r>
            <a:r>
              <a:rPr lang="en-US" sz="2800" b="1" err="1"/>
              <a:t>Giun</a:t>
            </a:r>
            <a:r>
              <a:rPr lang="en-US" sz="2800" b="1" dirty="0"/>
              <a:t> </a:t>
            </a:r>
            <a:r>
              <a:rPr lang="en-US" sz="2800" b="1" err="1"/>
              <a:t>tròn</a:t>
            </a:r>
            <a:r>
              <a:rPr lang="en-US" sz="2800" b="1" dirty="0"/>
              <a:t>.</a:t>
            </a:r>
            <a:endParaRPr lang="en-US"/>
          </a:p>
          <a:p>
            <a:pPr algn="just"/>
            <a:r>
              <a:rPr lang="en-US" sz="2800" b="1"/>
              <a:t>2. Mô </a:t>
            </a:r>
            <a:r>
              <a:rPr lang="en-US" sz="2800" b="1" err="1"/>
              <a:t>tả</a:t>
            </a:r>
            <a:r>
              <a:rPr lang="en-US" sz="2800" b="1" dirty="0"/>
              <a:t> </a:t>
            </a:r>
            <a:r>
              <a:rPr lang="en-US" sz="2800" b="1" err="1"/>
              <a:t>được</a:t>
            </a:r>
            <a:r>
              <a:rPr lang="en-US" sz="2800" b="1" dirty="0"/>
              <a:t> </a:t>
            </a:r>
            <a:r>
              <a:rPr lang="en-US" sz="2800" b="1" err="1"/>
              <a:t>hình</a:t>
            </a:r>
            <a:r>
              <a:rPr lang="en-US" sz="2800" b="1" dirty="0"/>
              <a:t> </a:t>
            </a:r>
            <a:r>
              <a:rPr lang="en-US" sz="2800" b="1" err="1"/>
              <a:t>thái</a:t>
            </a:r>
            <a:r>
              <a:rPr lang="en-US" sz="2800" b="1" dirty="0"/>
              <a:t>, </a:t>
            </a:r>
            <a:r>
              <a:rPr lang="en-US" sz="2800" b="1" err="1"/>
              <a:t>cấu</a:t>
            </a:r>
            <a:r>
              <a:rPr lang="en-US" sz="2800" b="1" dirty="0"/>
              <a:t> </a:t>
            </a:r>
            <a:r>
              <a:rPr lang="en-US" sz="2800" b="1" err="1"/>
              <a:t>tạo</a:t>
            </a:r>
            <a:r>
              <a:rPr lang="en-US" sz="2800" b="1" dirty="0"/>
              <a:t> </a:t>
            </a:r>
            <a:r>
              <a:rPr lang="en-US" sz="2800" b="1" err="1"/>
              <a:t>và</a:t>
            </a:r>
            <a:r>
              <a:rPr lang="en-US" sz="2800" b="1" dirty="0"/>
              <a:t> </a:t>
            </a:r>
            <a:r>
              <a:rPr lang="en-US" sz="2800" b="1" err="1"/>
              <a:t>các</a:t>
            </a:r>
            <a:r>
              <a:rPr lang="en-US" sz="2800" b="1" dirty="0"/>
              <a:t> </a:t>
            </a:r>
            <a:r>
              <a:rPr lang="en-US" sz="2800" b="1" err="1"/>
              <a:t>đặc</a:t>
            </a:r>
            <a:r>
              <a:rPr lang="en-US" sz="2800" b="1" dirty="0"/>
              <a:t> </a:t>
            </a:r>
            <a:r>
              <a:rPr lang="en-US" sz="2800" b="1" err="1"/>
              <a:t>điểm</a:t>
            </a:r>
            <a:r>
              <a:rPr lang="en-US" sz="2800" b="1" dirty="0"/>
              <a:t> </a:t>
            </a:r>
            <a:r>
              <a:rPr lang="en-US" sz="2800" b="1" err="1"/>
              <a:t>sinh</a:t>
            </a:r>
            <a:r>
              <a:rPr lang="en-US" sz="2800" b="1" dirty="0"/>
              <a:t> </a:t>
            </a:r>
            <a:r>
              <a:rPr lang="en-US" sz="2800" b="1" err="1"/>
              <a:t>lí</a:t>
            </a:r>
            <a:r>
              <a:rPr lang="en-US" sz="2800" b="1" dirty="0"/>
              <a:t>  </a:t>
            </a:r>
            <a:r>
              <a:rPr lang="en-US" sz="2800" b="1" err="1"/>
              <a:t>của</a:t>
            </a:r>
            <a:r>
              <a:rPr lang="en-US" sz="2800" b="1" dirty="0"/>
              <a:t> </a:t>
            </a:r>
            <a:r>
              <a:rPr lang="en-US" sz="2800" b="1" err="1"/>
              <a:t>Giun</a:t>
            </a:r>
            <a:r>
              <a:rPr lang="en-US" sz="2800" b="1" dirty="0"/>
              <a:t> </a:t>
            </a:r>
            <a:r>
              <a:rPr lang="en-US" sz="2800" b="1" err="1"/>
              <a:t>đũa</a:t>
            </a:r>
            <a:r>
              <a:rPr lang="en-US" sz="2800" b="1" dirty="0"/>
              <a:t>.</a:t>
            </a:r>
          </a:p>
          <a:p>
            <a:pPr algn="just"/>
            <a:r>
              <a:rPr lang="en-US" sz="2800" b="1"/>
              <a:t>3. Trình </a:t>
            </a:r>
            <a:r>
              <a:rPr lang="en-US" sz="2800" b="1" err="1"/>
              <a:t>bày</a:t>
            </a:r>
            <a:r>
              <a:rPr lang="en-US" sz="2800" b="1" dirty="0"/>
              <a:t> </a:t>
            </a:r>
            <a:r>
              <a:rPr lang="en-US" sz="2800" b="1"/>
              <a:t>được </a:t>
            </a:r>
            <a:r>
              <a:rPr lang="en-US" sz="2800" b="1" err="1"/>
              <a:t>cơ</a:t>
            </a:r>
            <a:r>
              <a:rPr lang="en-US" sz="2800" b="1" dirty="0"/>
              <a:t> </a:t>
            </a:r>
            <a:r>
              <a:rPr lang="en-US" sz="2800" b="1" err="1"/>
              <a:t>chế</a:t>
            </a:r>
            <a:r>
              <a:rPr lang="en-US" sz="2800" b="1" dirty="0"/>
              <a:t> </a:t>
            </a:r>
            <a:r>
              <a:rPr lang="en-US" sz="2800" b="1" err="1"/>
              <a:t>lây</a:t>
            </a:r>
            <a:r>
              <a:rPr lang="en-US" sz="2800" b="1" dirty="0"/>
              <a:t> </a:t>
            </a:r>
            <a:r>
              <a:rPr lang="en-US" sz="2800" b="1" err="1"/>
              <a:t>bệnh</a:t>
            </a:r>
            <a:r>
              <a:rPr lang="en-US" sz="2800" b="1" dirty="0"/>
              <a:t> </a:t>
            </a:r>
            <a:r>
              <a:rPr lang="en-US" sz="2800" b="1" err="1"/>
              <a:t>giun</a:t>
            </a:r>
            <a:r>
              <a:rPr lang="en-US" sz="2800" b="1" dirty="0"/>
              <a:t> </a:t>
            </a:r>
            <a:r>
              <a:rPr lang="en-US" sz="2800" b="1" err="1"/>
              <a:t>và</a:t>
            </a:r>
            <a:r>
              <a:rPr lang="en-US" sz="2800" b="1" dirty="0"/>
              <a:t> </a:t>
            </a:r>
            <a:r>
              <a:rPr lang="en-US" sz="2800" b="1" err="1"/>
              <a:t>cách</a:t>
            </a:r>
            <a:r>
              <a:rPr lang="en-US" sz="2800" b="1" dirty="0"/>
              <a:t> </a:t>
            </a:r>
            <a:r>
              <a:rPr lang="en-US" sz="2800" b="1" err="1"/>
              <a:t>phòng</a:t>
            </a:r>
            <a:r>
              <a:rPr lang="en-US" sz="2800" b="1" dirty="0"/>
              <a:t> </a:t>
            </a:r>
            <a:r>
              <a:rPr lang="en-US" sz="2800" b="1" err="1"/>
              <a:t>tránh</a:t>
            </a:r>
            <a:r>
              <a:rPr lang="en-US" sz="2800" b="1" dirty="0"/>
              <a:t> </a:t>
            </a:r>
            <a:r>
              <a:rPr lang="en-US" sz="2800" b="1" err="1"/>
              <a:t>Giun</a:t>
            </a:r>
            <a:r>
              <a:rPr lang="en-US" sz="2800" b="1" dirty="0"/>
              <a:t> </a:t>
            </a:r>
            <a:r>
              <a:rPr lang="en-US" sz="2800" b="1" err="1"/>
              <a:t>đũa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98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E0206-D6B9-47D9-9CB0-D9948565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67" y="2202036"/>
            <a:ext cx="3419540" cy="1722178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Nội dung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89267-B6B3-4D8D-8AFA-3C2E4357F4F0}"/>
              </a:ext>
            </a:extLst>
          </p:cNvPr>
          <p:cNvSpPr txBox="1"/>
          <p:nvPr/>
        </p:nvSpPr>
        <p:spPr>
          <a:xfrm>
            <a:off x="5357002" y="1805796"/>
            <a:ext cx="628002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Modern Love"/>
              </a:rPr>
              <a:t>I. </a:t>
            </a:r>
            <a:r>
              <a:rPr lang="en-US" sz="2800" dirty="0" err="1">
                <a:latin typeface="Modern Love"/>
              </a:rPr>
              <a:t>Cấu</a:t>
            </a:r>
            <a:r>
              <a:rPr lang="en-US" sz="2800" dirty="0">
                <a:latin typeface="Modern Love"/>
              </a:rPr>
              <a:t> </a:t>
            </a:r>
            <a:r>
              <a:rPr lang="en-US" sz="2800" dirty="0" err="1">
                <a:latin typeface="Modern Love"/>
              </a:rPr>
              <a:t>tạo</a:t>
            </a:r>
            <a:r>
              <a:rPr lang="en-US" sz="2800" dirty="0">
                <a:latin typeface="Modern Love"/>
              </a:rPr>
              <a:t>, di </a:t>
            </a:r>
            <a:r>
              <a:rPr lang="en-US" sz="2800" dirty="0" err="1">
                <a:latin typeface="Modern Love"/>
              </a:rPr>
              <a:t>chuyển</a:t>
            </a:r>
            <a:r>
              <a:rPr lang="en-US" sz="2800" dirty="0">
                <a:latin typeface="Modern Love"/>
              </a:rPr>
              <a:t> </a:t>
            </a:r>
            <a:r>
              <a:rPr lang="en-US" sz="2800" dirty="0" err="1">
                <a:latin typeface="Modern Love"/>
              </a:rPr>
              <a:t>và</a:t>
            </a:r>
            <a:r>
              <a:rPr lang="en-US" sz="2800" dirty="0">
                <a:latin typeface="Modern Love"/>
              </a:rPr>
              <a:t> </a:t>
            </a:r>
            <a:r>
              <a:rPr lang="en-US" sz="2800" dirty="0" err="1">
                <a:latin typeface="Modern Love"/>
              </a:rPr>
              <a:t>dinh</a:t>
            </a:r>
            <a:r>
              <a:rPr lang="en-US" sz="2800" dirty="0">
                <a:latin typeface="Modern Love"/>
              </a:rPr>
              <a:t> </a:t>
            </a:r>
            <a:r>
              <a:rPr lang="en-US" sz="2800" dirty="0" err="1">
                <a:latin typeface="Modern Love"/>
              </a:rPr>
              <a:t>dưỡng</a:t>
            </a:r>
            <a:endParaRPr lang="en-US" sz="2800" dirty="0">
              <a:latin typeface="Modern Love"/>
            </a:endParaRPr>
          </a:p>
          <a:p>
            <a:r>
              <a:rPr lang="en-US" sz="2800" dirty="0">
                <a:latin typeface="Modern Love"/>
              </a:rPr>
              <a:t> </a:t>
            </a:r>
            <a:r>
              <a:rPr lang="en-US" sz="2800" dirty="0" err="1">
                <a:latin typeface="Modern Love"/>
              </a:rPr>
              <a:t>của</a:t>
            </a:r>
            <a:r>
              <a:rPr lang="en-US" sz="2800" dirty="0">
                <a:latin typeface="Modern Love"/>
              </a:rPr>
              <a:t> </a:t>
            </a:r>
            <a:r>
              <a:rPr lang="en-US" sz="2800" dirty="0" err="1">
                <a:latin typeface="Modern Love"/>
              </a:rPr>
              <a:t>Giun</a:t>
            </a:r>
            <a:r>
              <a:rPr lang="en-US" sz="2800" dirty="0">
                <a:latin typeface="Modern Love"/>
              </a:rPr>
              <a:t> </a:t>
            </a:r>
            <a:r>
              <a:rPr lang="en-US" sz="2800" dirty="0" err="1">
                <a:latin typeface="Modern Love"/>
              </a:rPr>
              <a:t>đũa</a:t>
            </a:r>
            <a:endParaRPr lang="en-US" sz="2800" dirty="0">
              <a:latin typeface="Modern Lov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CB6456-0F70-4A1C-85A4-4A0BC815A157}"/>
              </a:ext>
            </a:extLst>
          </p:cNvPr>
          <p:cNvSpPr txBox="1"/>
          <p:nvPr/>
        </p:nvSpPr>
        <p:spPr>
          <a:xfrm>
            <a:off x="5400134" y="3142890"/>
            <a:ext cx="43822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Modern Love"/>
              </a:rPr>
              <a:t>II. Vòng </a:t>
            </a:r>
            <a:r>
              <a:rPr lang="en-US" sz="2800" dirty="0" err="1">
                <a:latin typeface="Modern Love"/>
              </a:rPr>
              <a:t>đời</a:t>
            </a:r>
            <a:r>
              <a:rPr lang="en-US" sz="2800" dirty="0">
                <a:latin typeface="Modern Love"/>
              </a:rPr>
              <a:t> </a:t>
            </a:r>
            <a:r>
              <a:rPr lang="en-US" sz="2800" dirty="0" err="1">
                <a:latin typeface="Modern Love"/>
              </a:rPr>
              <a:t>của</a:t>
            </a:r>
            <a:r>
              <a:rPr lang="en-US" sz="2800" dirty="0">
                <a:latin typeface="Modern Love"/>
              </a:rPr>
              <a:t> </a:t>
            </a:r>
            <a:r>
              <a:rPr lang="en-US" sz="2800" dirty="0" err="1">
                <a:latin typeface="Modern Love"/>
              </a:rPr>
              <a:t>Giun</a:t>
            </a:r>
            <a:r>
              <a:rPr lang="en-US" sz="2800" dirty="0">
                <a:latin typeface="Modern Love"/>
              </a:rPr>
              <a:t> </a:t>
            </a:r>
            <a:r>
              <a:rPr lang="en-US" sz="2800" dirty="0" err="1">
                <a:latin typeface="Modern Love"/>
              </a:rPr>
              <a:t>đũa</a:t>
            </a:r>
            <a:endParaRPr lang="en-US" sz="2800" dirty="0">
              <a:latin typeface="Modern Lov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B4D5C-4F57-4D55-B3AF-2DEFC0B74123}"/>
              </a:ext>
            </a:extLst>
          </p:cNvPr>
          <p:cNvSpPr txBox="1"/>
          <p:nvPr/>
        </p:nvSpPr>
        <p:spPr>
          <a:xfrm>
            <a:off x="5400135" y="3991154"/>
            <a:ext cx="576244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Modern Love"/>
              </a:rPr>
              <a:t>III. </a:t>
            </a:r>
            <a:r>
              <a:rPr lang="en-US" sz="2800" dirty="0" err="1">
                <a:latin typeface="Modern Love"/>
              </a:rPr>
              <a:t>Tác</a:t>
            </a:r>
            <a:r>
              <a:rPr lang="en-US" sz="2800" dirty="0">
                <a:latin typeface="Modern Love"/>
              </a:rPr>
              <a:t> </a:t>
            </a:r>
            <a:r>
              <a:rPr lang="en-US" sz="2800" dirty="0" err="1">
                <a:latin typeface="Modern Love"/>
              </a:rPr>
              <a:t>hại</a:t>
            </a:r>
            <a:r>
              <a:rPr lang="en-US" sz="2800" dirty="0">
                <a:latin typeface="Modern Love"/>
              </a:rPr>
              <a:t> </a:t>
            </a:r>
            <a:r>
              <a:rPr lang="en-US" sz="2800" dirty="0" err="1">
                <a:latin typeface="Modern Love"/>
              </a:rPr>
              <a:t>và</a:t>
            </a:r>
            <a:r>
              <a:rPr lang="en-US" sz="2800" dirty="0">
                <a:latin typeface="Modern Love"/>
              </a:rPr>
              <a:t> </a:t>
            </a:r>
            <a:r>
              <a:rPr lang="en-US" sz="2800" dirty="0" err="1">
                <a:latin typeface="Modern Love"/>
              </a:rPr>
              <a:t>cách</a:t>
            </a:r>
            <a:r>
              <a:rPr lang="en-US" sz="2800" dirty="0">
                <a:latin typeface="Modern Love"/>
              </a:rPr>
              <a:t> </a:t>
            </a:r>
            <a:r>
              <a:rPr lang="en-US" sz="2800" dirty="0" err="1">
                <a:latin typeface="Modern Love"/>
              </a:rPr>
              <a:t>phòng</a:t>
            </a:r>
            <a:r>
              <a:rPr lang="en-US" sz="2800" dirty="0">
                <a:latin typeface="Modern Love"/>
              </a:rPr>
              <a:t> </a:t>
            </a:r>
            <a:r>
              <a:rPr lang="en-US" sz="2800" dirty="0" err="1">
                <a:latin typeface="Modern Love"/>
              </a:rPr>
              <a:t>tránh</a:t>
            </a:r>
            <a:r>
              <a:rPr lang="en-US" sz="2800" dirty="0">
                <a:latin typeface="Modern Love"/>
              </a:rPr>
              <a:t> </a:t>
            </a:r>
            <a:r>
              <a:rPr lang="en-US" sz="2800" dirty="0" err="1">
                <a:latin typeface="Modern Love"/>
              </a:rPr>
              <a:t>Giun</a:t>
            </a:r>
            <a:r>
              <a:rPr lang="en-US" sz="2800" dirty="0">
                <a:latin typeface="Modern Love"/>
              </a:rPr>
              <a:t> </a:t>
            </a:r>
            <a:r>
              <a:rPr lang="en-US" sz="2800" dirty="0" err="1">
                <a:latin typeface="Modern Love"/>
              </a:rPr>
              <a:t>đũa</a:t>
            </a:r>
            <a:endParaRPr lang="en-US" sz="2800" dirty="0">
              <a:latin typeface="Modern Love"/>
            </a:endParaRPr>
          </a:p>
        </p:txBody>
      </p:sp>
    </p:spTree>
    <p:extLst>
      <p:ext uri="{BB962C8B-B14F-4D97-AF65-F5344CB8AC3E}">
        <p14:creationId xmlns:p14="http://schemas.microsoft.com/office/powerpoint/2010/main" val="423055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F63CC-30E3-4577-B04B-AB8592C8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en-US" sz="7200"/>
              <a:t>NGÀNH GIUN TRÒN</a:t>
            </a: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3C28C"/>
          </a:solidFill>
          <a:ln w="38100" cap="rnd">
            <a:solidFill>
              <a:srgbClr val="E3C28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EA5B0-00C3-4456-B308-7564A311C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393" y="2589685"/>
            <a:ext cx="7144872" cy="40904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Modern Love"/>
              </a:rPr>
              <a:t>- </a:t>
            </a:r>
            <a:r>
              <a:rPr lang="en-US" dirty="0" err="1">
                <a:latin typeface="Modern Love"/>
              </a:rPr>
              <a:t>Là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ngành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động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vật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không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xương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sống</a:t>
            </a:r>
            <a:r>
              <a:rPr lang="en-US" dirty="0">
                <a:latin typeface="Modern Love"/>
              </a:rPr>
              <a:t> 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Modern Love"/>
              </a:rPr>
              <a:t>- </a:t>
            </a:r>
            <a:r>
              <a:rPr lang="en-US" dirty="0" err="1">
                <a:latin typeface="Modern Love"/>
              </a:rPr>
              <a:t>Cơ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thể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tròn</a:t>
            </a:r>
            <a:r>
              <a:rPr lang="en-US" dirty="0">
                <a:latin typeface="Modern Love"/>
              </a:rPr>
              <a:t>, </a:t>
            </a:r>
            <a:r>
              <a:rPr lang="en-US" dirty="0" err="1">
                <a:latin typeface="Modern Love"/>
              </a:rPr>
              <a:t>tiết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diện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ngang</a:t>
            </a:r>
            <a:endParaRPr lang="en-US" dirty="0">
              <a:latin typeface="The Hand Bold"/>
            </a:endParaRPr>
          </a:p>
          <a:p>
            <a:pPr marL="0" indent="0">
              <a:buNone/>
            </a:pPr>
            <a:r>
              <a:rPr lang="en-US" dirty="0">
                <a:latin typeface="Modern Love"/>
              </a:rPr>
              <a:t>- </a:t>
            </a:r>
            <a:r>
              <a:rPr lang="en-US" dirty="0" err="1">
                <a:latin typeface="Modern Love"/>
              </a:rPr>
              <a:t>Bắt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đầu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có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khoang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cơ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thể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chưa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chính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thức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và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ống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tiêu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hóa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phân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hóa</a:t>
            </a:r>
            <a:r>
              <a:rPr lang="en-US" dirty="0">
                <a:latin typeface="Modern Love"/>
              </a:rPr>
              <a:t>.</a:t>
            </a:r>
            <a:endParaRPr lang="en-US" dirty="0">
              <a:latin typeface="The Hand Bold"/>
            </a:endParaRPr>
          </a:p>
          <a:p>
            <a:pPr marL="0" indent="0">
              <a:buNone/>
            </a:pPr>
            <a:r>
              <a:rPr lang="en-US" dirty="0">
                <a:latin typeface="Modern Love"/>
              </a:rPr>
              <a:t>- </a:t>
            </a:r>
            <a:r>
              <a:rPr lang="en-US" dirty="0" err="1">
                <a:latin typeface="Modern Love"/>
              </a:rPr>
              <a:t>Sống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trong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nước</a:t>
            </a:r>
            <a:r>
              <a:rPr lang="en-US" dirty="0">
                <a:latin typeface="Modern Love"/>
              </a:rPr>
              <a:t>, </a:t>
            </a:r>
            <a:r>
              <a:rPr lang="en-US" dirty="0" err="1">
                <a:latin typeface="Modern Love"/>
              </a:rPr>
              <a:t>đất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ẩm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và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ký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sinh</a:t>
            </a:r>
            <a:r>
              <a:rPr lang="en-US" dirty="0">
                <a:latin typeface="Modern Love"/>
              </a:rPr>
              <a:t> ở </a:t>
            </a:r>
            <a:r>
              <a:rPr lang="en-US" dirty="0" err="1">
                <a:latin typeface="Modern Love"/>
              </a:rPr>
              <a:t>cơ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thể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động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thực</a:t>
            </a:r>
            <a:r>
              <a:rPr lang="en-US" dirty="0">
                <a:latin typeface="Modern Love"/>
              </a:rPr>
              <a:t> </a:t>
            </a:r>
            <a:r>
              <a:rPr lang="en-US" dirty="0" err="1">
                <a:latin typeface="Modern Love"/>
              </a:rPr>
              <a:t>vật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F4C4131-7115-46CB-B774-8220F7577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2" r="19587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4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9C1DB97-4103-40E6-8F0E-2098F7AC3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37" y="2097332"/>
            <a:ext cx="629729" cy="4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BBD02A-CBAC-4EBA-BCDD-BB6CF8FC6B6B}"/>
              </a:ext>
            </a:extLst>
          </p:cNvPr>
          <p:cNvSpPr txBox="1"/>
          <p:nvPr/>
        </p:nvSpPr>
        <p:spPr>
          <a:xfrm>
            <a:off x="2309004" y="454324"/>
            <a:ext cx="695576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masis MT Pro Medium"/>
              </a:rPr>
              <a:t>Tiết 13_ Bài 13: GIUN ĐŨ</a:t>
            </a:r>
            <a:r>
              <a:rPr lang="en-US" sz="4000">
                <a:solidFill>
                  <a:srgbClr val="FF0000"/>
                </a:solidFill>
                <a:latin typeface="Amasis MT Pro Medium"/>
              </a:rPr>
              <a:t>A​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2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5C35CE9D-F38C-4F86-A583-A445A44CB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70" y="2759704"/>
            <a:ext cx="6754483" cy="37396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BDF0815-D626-4B56-BF7D-0BD16025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11" y="1834994"/>
            <a:ext cx="7742840" cy="878764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4000">
                <a:latin typeface="Modern Love"/>
              </a:rPr>
              <a:t>Gây tác hại gì cho cơ thể vật chủ? </a:t>
            </a:r>
            <a:endParaRPr lang="en-US" sz="4000" dirty="0">
              <a:latin typeface="Modern Love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DB3D8-7E11-4EB9-9701-524F871D365F}"/>
              </a:ext>
            </a:extLst>
          </p:cNvPr>
          <p:cNvSpPr/>
          <p:nvPr/>
        </p:nvSpPr>
        <p:spPr>
          <a:xfrm>
            <a:off x="7521335" y="2712109"/>
            <a:ext cx="4356338" cy="32636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US" sz="2800" dirty="0" err="1">
                <a:latin typeface="Arial"/>
                <a:ea typeface="+mn-lt"/>
                <a:cs typeface="+mn-lt"/>
              </a:rPr>
              <a:t>Nơi</a:t>
            </a:r>
            <a:r>
              <a:rPr lang="en-US" sz="2800" dirty="0"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latin typeface="Arial"/>
                <a:ea typeface="+mn-lt"/>
                <a:cs typeface="+mn-lt"/>
              </a:rPr>
              <a:t>sống</a:t>
            </a:r>
            <a:r>
              <a:rPr lang="en-US" sz="2800" dirty="0">
                <a:latin typeface="Arial"/>
                <a:ea typeface="+mn-lt"/>
                <a:cs typeface="+mn-lt"/>
              </a:rPr>
              <a:t>: </a:t>
            </a:r>
            <a:r>
              <a:rPr lang="en-US" sz="2800" dirty="0" err="1">
                <a:latin typeface="Arial"/>
                <a:ea typeface="+mn-lt"/>
                <a:cs typeface="+mn-lt"/>
              </a:rPr>
              <a:t>trong</a:t>
            </a:r>
            <a:r>
              <a:rPr lang="en-US" sz="2800" dirty="0"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latin typeface="Arial"/>
                <a:ea typeface="+mn-lt"/>
                <a:cs typeface="+mn-lt"/>
              </a:rPr>
              <a:t>ruột</a:t>
            </a:r>
            <a:r>
              <a:rPr lang="en-US" sz="2800" dirty="0">
                <a:latin typeface="Arial"/>
                <a:ea typeface="+mn-lt"/>
                <a:cs typeface="+mn-lt"/>
              </a:rPr>
              <a:t> non </a:t>
            </a:r>
            <a:r>
              <a:rPr lang="en-US" sz="2800" dirty="0" err="1">
                <a:latin typeface="Arial"/>
                <a:ea typeface="+mn-lt"/>
                <a:cs typeface="+mn-lt"/>
              </a:rPr>
              <a:t>người</a:t>
            </a:r>
            <a:endParaRPr lang="en-US" sz="2800" dirty="0">
              <a:latin typeface="Arial"/>
              <a:cs typeface="Arial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US" sz="2800" dirty="0" err="1">
                <a:latin typeface="Arial"/>
                <a:ea typeface="+mn-lt"/>
                <a:cs typeface="+mn-lt"/>
              </a:rPr>
              <a:t>Tác</a:t>
            </a:r>
            <a:r>
              <a:rPr lang="en-US" sz="2800" dirty="0"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latin typeface="Arial"/>
                <a:ea typeface="+mn-lt"/>
                <a:cs typeface="+mn-lt"/>
              </a:rPr>
              <a:t>hại</a:t>
            </a:r>
            <a:r>
              <a:rPr lang="en-US" sz="2800" dirty="0">
                <a:latin typeface="Arial"/>
                <a:ea typeface="+mn-lt"/>
                <a:cs typeface="+mn-lt"/>
              </a:rPr>
              <a:t>: </a:t>
            </a:r>
            <a:r>
              <a:rPr lang="en-US" sz="2800" dirty="0" err="1">
                <a:latin typeface="Arial"/>
                <a:ea typeface="+mn-lt"/>
                <a:cs typeface="+mn-lt"/>
              </a:rPr>
              <a:t>gây</a:t>
            </a:r>
            <a:r>
              <a:rPr lang="en-US" sz="2800" dirty="0"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latin typeface="Arial"/>
                <a:ea typeface="+mn-lt"/>
                <a:cs typeface="+mn-lt"/>
              </a:rPr>
              <a:t>đau</a:t>
            </a:r>
            <a:r>
              <a:rPr lang="en-US" sz="2800" dirty="0"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latin typeface="Arial"/>
                <a:ea typeface="+mn-lt"/>
                <a:cs typeface="+mn-lt"/>
              </a:rPr>
              <a:t>bụng</a:t>
            </a:r>
            <a:r>
              <a:rPr lang="en-US" sz="2800" dirty="0">
                <a:latin typeface="Arial"/>
                <a:ea typeface="+mn-lt"/>
                <a:cs typeface="+mn-lt"/>
              </a:rPr>
              <a:t>, </a:t>
            </a:r>
            <a:r>
              <a:rPr lang="en-US" sz="2800" dirty="0" err="1">
                <a:latin typeface="Arial"/>
                <a:ea typeface="+mn-lt"/>
                <a:cs typeface="+mn-lt"/>
              </a:rPr>
              <a:t>tắc</a:t>
            </a:r>
            <a:r>
              <a:rPr lang="en-US" sz="2800" dirty="0"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latin typeface="Arial"/>
                <a:ea typeface="+mn-lt"/>
                <a:cs typeface="+mn-lt"/>
              </a:rPr>
              <a:t>ruột</a:t>
            </a:r>
            <a:r>
              <a:rPr lang="en-US" sz="2800" dirty="0">
                <a:latin typeface="Arial"/>
                <a:ea typeface="+mn-lt"/>
                <a:cs typeface="+mn-lt"/>
              </a:rPr>
              <a:t>, </a:t>
            </a:r>
            <a:r>
              <a:rPr lang="en-US" sz="2800" dirty="0" err="1">
                <a:latin typeface="Arial"/>
                <a:ea typeface="+mn-lt"/>
                <a:cs typeface="+mn-lt"/>
              </a:rPr>
              <a:t>tắc</a:t>
            </a:r>
            <a:r>
              <a:rPr lang="en-US" sz="2800" dirty="0"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latin typeface="Arial"/>
                <a:ea typeface="+mn-lt"/>
                <a:cs typeface="+mn-lt"/>
              </a:rPr>
              <a:t>ống</a:t>
            </a:r>
            <a:r>
              <a:rPr lang="en-US" sz="2800" dirty="0">
                <a:latin typeface="Arial"/>
                <a:ea typeface="+mn-lt"/>
                <a:cs typeface="+mn-lt"/>
              </a:rPr>
              <a:t> </a:t>
            </a:r>
            <a:r>
              <a:rPr lang="en-US" sz="2800" dirty="0" err="1">
                <a:latin typeface="Arial"/>
                <a:ea typeface="+mn-lt"/>
                <a:cs typeface="+mn-lt"/>
              </a:rPr>
              <a:t>mật</a:t>
            </a:r>
            <a:r>
              <a:rPr lang="en-US" sz="2800" dirty="0">
                <a:latin typeface="Arial"/>
                <a:ea typeface="+mn-lt"/>
                <a:cs typeface="+mn-lt"/>
              </a:rPr>
              <a:t>.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64E1BF-733A-4F4A-AAD0-AD27EF153E3F}"/>
              </a:ext>
            </a:extLst>
          </p:cNvPr>
          <p:cNvSpPr txBox="1">
            <a:spLocks/>
          </p:cNvSpPr>
          <p:nvPr/>
        </p:nvSpPr>
        <p:spPr>
          <a:xfrm>
            <a:off x="1151913" y="1872374"/>
            <a:ext cx="5701256" cy="8787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4000">
                <a:latin typeface="Modern Love"/>
              </a:rPr>
              <a:t>Giun đũa sống ở đâu? </a:t>
            </a:r>
            <a:endParaRPr lang="en-US" sz="4000" dirty="0">
              <a:latin typeface="Modern Love"/>
            </a:endParaRPr>
          </a:p>
        </p:txBody>
      </p:sp>
      <p:pic>
        <p:nvPicPr>
          <p:cNvPr id="4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E8FA9EB-B7BD-4C98-AF35-73BCB5F5C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494" y="515823"/>
            <a:ext cx="629729" cy="492353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E827C55-88F8-4627-A583-E89AEB040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354" y="2712109"/>
            <a:ext cx="629729" cy="4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79F64-87FC-4D5E-A59D-6EE4FA00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26" y="210352"/>
            <a:ext cx="6535142" cy="2028953"/>
          </a:xfrm>
        </p:spPr>
        <p:txBody>
          <a:bodyPr anchor="b"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US" sz="4000" dirty="0">
                <a:latin typeface="Modern Love"/>
              </a:rPr>
              <a:t>I. </a:t>
            </a:r>
            <a:r>
              <a:rPr lang="en-US" sz="4000" dirty="0" err="1">
                <a:latin typeface="Modern Love"/>
              </a:rPr>
              <a:t>Cấu</a:t>
            </a:r>
            <a:r>
              <a:rPr lang="en-US" sz="4000" dirty="0">
                <a:latin typeface="Modern Love"/>
              </a:rPr>
              <a:t> </a:t>
            </a:r>
            <a:r>
              <a:rPr lang="en-US" sz="4000" dirty="0" err="1">
                <a:latin typeface="Modern Love"/>
              </a:rPr>
              <a:t>tạo</a:t>
            </a:r>
            <a:r>
              <a:rPr lang="en-US" sz="4000" dirty="0">
                <a:latin typeface="Modern Love"/>
              </a:rPr>
              <a:t>, di </a:t>
            </a:r>
            <a:r>
              <a:rPr lang="en-US" sz="4000" dirty="0" err="1">
                <a:latin typeface="Modern Love"/>
              </a:rPr>
              <a:t>chuyển</a:t>
            </a:r>
            <a:r>
              <a:rPr lang="en-US" sz="4000" dirty="0">
                <a:latin typeface="Modern Love"/>
              </a:rPr>
              <a:t> </a:t>
            </a:r>
            <a:r>
              <a:rPr lang="en-US" sz="4000" dirty="0" err="1">
                <a:latin typeface="Modern Love"/>
              </a:rPr>
              <a:t>và</a:t>
            </a:r>
            <a:r>
              <a:rPr lang="en-US" sz="4000" dirty="0">
                <a:latin typeface="Modern Love"/>
              </a:rPr>
              <a:t> </a:t>
            </a:r>
            <a:r>
              <a:rPr lang="en-US" sz="4000" dirty="0" err="1">
                <a:latin typeface="Modern Love"/>
              </a:rPr>
              <a:t>dinh</a:t>
            </a:r>
            <a:r>
              <a:rPr lang="en-US" sz="4000" dirty="0">
                <a:latin typeface="Modern Love"/>
              </a:rPr>
              <a:t> </a:t>
            </a:r>
            <a:r>
              <a:rPr lang="en-US" sz="4000" dirty="0" err="1">
                <a:latin typeface="Modern Love"/>
              </a:rPr>
              <a:t>dưỡng</a:t>
            </a:r>
            <a:r>
              <a:rPr lang="en-US" sz="4000" dirty="0">
                <a:latin typeface="Modern Love"/>
              </a:rPr>
              <a:t> </a:t>
            </a:r>
            <a:r>
              <a:rPr lang="en-US" sz="4000" dirty="0" err="1">
                <a:latin typeface="Modern Love"/>
              </a:rPr>
              <a:t>của</a:t>
            </a:r>
            <a:r>
              <a:rPr lang="en-US" sz="4000" dirty="0">
                <a:latin typeface="Modern Love"/>
              </a:rPr>
              <a:t> </a:t>
            </a:r>
            <a:r>
              <a:rPr lang="en-US" sz="4000" dirty="0" err="1">
                <a:latin typeface="Modern Love"/>
              </a:rPr>
              <a:t>Giun</a:t>
            </a:r>
            <a:r>
              <a:rPr lang="en-US" sz="4000" dirty="0">
                <a:latin typeface="Modern Love"/>
              </a:rPr>
              <a:t> </a:t>
            </a:r>
            <a:r>
              <a:rPr lang="en-US" sz="4000" dirty="0" err="1">
                <a:latin typeface="Modern Love"/>
              </a:rPr>
              <a:t>Đũa</a:t>
            </a:r>
            <a:br>
              <a:rPr lang="en-US" sz="4000" dirty="0">
                <a:latin typeface="Modern Love"/>
              </a:rPr>
            </a:br>
            <a:r>
              <a:rPr lang="en-US" sz="4000" dirty="0">
                <a:latin typeface="Modern Love"/>
                <a:cs typeface="Arial"/>
              </a:rPr>
              <a:t>   1. </a:t>
            </a:r>
            <a:r>
              <a:rPr lang="en-US" sz="4000" dirty="0" err="1">
                <a:latin typeface="Modern Love"/>
                <a:cs typeface="Arial"/>
              </a:rPr>
              <a:t>Cấu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tạo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ngoài</a:t>
            </a:r>
            <a:endParaRPr lang="en-US" sz="4000" b="1" dirty="0" err="1">
              <a:latin typeface="Arial"/>
              <a:cs typeface="Arial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9ACD1"/>
          </a:solidFill>
          <a:ln w="38100" cap="rnd">
            <a:solidFill>
              <a:srgbClr val="29ACD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D9EAC4-2922-4AEF-8A25-915F71DA4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48" y="2737063"/>
            <a:ext cx="6578275" cy="376975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just">
              <a:buNone/>
            </a:pPr>
            <a:r>
              <a:rPr lang="en-US" dirty="0">
                <a:latin typeface="Arial"/>
                <a:ea typeface="+mn-lt"/>
                <a:cs typeface="Arial"/>
              </a:rPr>
              <a:t>- </a:t>
            </a:r>
            <a:r>
              <a:rPr lang="en-US" dirty="0" err="1">
                <a:latin typeface="Arial"/>
                <a:ea typeface="+mn-lt"/>
                <a:cs typeface="Arial"/>
              </a:rPr>
              <a:t>Cơ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thể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hình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trụ</a:t>
            </a:r>
            <a:r>
              <a:rPr lang="en-US" dirty="0">
                <a:latin typeface="Arial"/>
                <a:ea typeface="+mn-lt"/>
                <a:cs typeface="Arial"/>
              </a:rPr>
              <a:t>, </a:t>
            </a:r>
            <a:r>
              <a:rPr lang="en-US" dirty="0" err="1">
                <a:latin typeface="Arial"/>
                <a:ea typeface="+mn-lt"/>
                <a:cs typeface="Arial"/>
              </a:rPr>
              <a:t>thuôn</a:t>
            </a:r>
            <a:r>
              <a:rPr lang="en-US" dirty="0">
                <a:latin typeface="Arial"/>
                <a:ea typeface="+mn-lt"/>
                <a:cs typeface="Arial"/>
              </a:rPr>
              <a:t> 2 </a:t>
            </a:r>
            <a:r>
              <a:rPr lang="en-US" dirty="0" err="1">
                <a:latin typeface="Arial"/>
                <a:ea typeface="+mn-lt"/>
                <a:cs typeface="Arial"/>
              </a:rPr>
              <a:t>đầu</a:t>
            </a:r>
            <a:r>
              <a:rPr lang="en-US" dirty="0">
                <a:latin typeface="Arial"/>
                <a:ea typeface="+mn-lt"/>
                <a:cs typeface="Arial"/>
              </a:rPr>
              <a:t>, </a:t>
            </a:r>
            <a:r>
              <a:rPr lang="en-US" dirty="0" err="1">
                <a:latin typeface="Arial"/>
                <a:ea typeface="+mn-lt"/>
                <a:cs typeface="Arial"/>
              </a:rPr>
              <a:t>dài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bằng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chiếc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đũa</a:t>
            </a:r>
            <a:r>
              <a:rPr lang="en-US" dirty="0">
                <a:latin typeface="Arial"/>
                <a:ea typeface="+mn-lt"/>
                <a:cs typeface="Arial"/>
              </a:rPr>
              <a:t>  (</a:t>
            </a:r>
            <a:r>
              <a:rPr lang="en-US" dirty="0" err="1">
                <a:latin typeface="Arial"/>
                <a:ea typeface="+mn-lt"/>
                <a:cs typeface="Arial"/>
              </a:rPr>
              <a:t>dài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khoảng</a:t>
            </a:r>
            <a:r>
              <a:rPr lang="en-US" dirty="0">
                <a:latin typeface="Arial"/>
                <a:ea typeface="+mn-lt"/>
                <a:cs typeface="Arial"/>
              </a:rPr>
              <a:t> 25cm) : </a:t>
            </a:r>
            <a:r>
              <a:rPr lang="en-US" dirty="0" err="1">
                <a:latin typeface="Arial"/>
                <a:ea typeface="+mn-lt"/>
                <a:cs typeface="Arial"/>
              </a:rPr>
              <a:t>giun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cái</a:t>
            </a:r>
            <a:r>
              <a:rPr lang="en-US" dirty="0">
                <a:latin typeface="Arial"/>
                <a:ea typeface="+mn-lt"/>
                <a:cs typeface="Arial"/>
              </a:rPr>
              <a:t> (to, </a:t>
            </a:r>
            <a:r>
              <a:rPr lang="en-US" dirty="0" err="1">
                <a:latin typeface="Arial"/>
                <a:ea typeface="+mn-lt"/>
                <a:cs typeface="Arial"/>
              </a:rPr>
              <a:t>dài</a:t>
            </a:r>
            <a:r>
              <a:rPr lang="en-US" dirty="0">
                <a:latin typeface="Arial"/>
                <a:ea typeface="+mn-lt"/>
                <a:cs typeface="Arial"/>
              </a:rPr>
              <a:t>), </a:t>
            </a:r>
            <a:r>
              <a:rPr lang="en-US" dirty="0" err="1">
                <a:latin typeface="Arial"/>
                <a:ea typeface="+mn-lt"/>
                <a:cs typeface="Arial"/>
              </a:rPr>
              <a:t>giun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đực</a:t>
            </a:r>
            <a:r>
              <a:rPr lang="en-US" dirty="0">
                <a:latin typeface="Arial"/>
                <a:ea typeface="+mn-lt"/>
                <a:cs typeface="Arial"/>
              </a:rPr>
              <a:t> (</a:t>
            </a:r>
            <a:r>
              <a:rPr lang="en-US" dirty="0" err="1">
                <a:latin typeface="Arial"/>
                <a:ea typeface="+mn-lt"/>
                <a:cs typeface="Arial"/>
              </a:rPr>
              <a:t>nhỏ</a:t>
            </a:r>
            <a:r>
              <a:rPr lang="en-US" dirty="0">
                <a:latin typeface="Arial"/>
                <a:ea typeface="+mn-lt"/>
                <a:cs typeface="Arial"/>
              </a:rPr>
              <a:t>, </a:t>
            </a:r>
            <a:r>
              <a:rPr lang="en-US" dirty="0" err="1">
                <a:latin typeface="Arial"/>
                <a:ea typeface="+mn-lt"/>
                <a:cs typeface="Arial"/>
              </a:rPr>
              <a:t>ngắn</a:t>
            </a:r>
            <a:r>
              <a:rPr lang="en-US" dirty="0">
                <a:latin typeface="Arial"/>
                <a:ea typeface="+mn-lt"/>
                <a:cs typeface="Arial"/>
              </a:rPr>
              <a:t>, </a:t>
            </a:r>
            <a:r>
              <a:rPr lang="en-US" dirty="0" err="1">
                <a:latin typeface="Arial"/>
                <a:ea typeface="+mn-lt"/>
                <a:cs typeface="Arial"/>
              </a:rPr>
              <a:t>đuôi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cong</a:t>
            </a:r>
            <a:r>
              <a:rPr lang="en-US" dirty="0">
                <a:latin typeface="Arial"/>
                <a:ea typeface="+mn-lt"/>
                <a:cs typeface="Arial"/>
              </a:rPr>
              <a:t>) </a:t>
            </a:r>
          </a:p>
          <a:p>
            <a:pPr algn="just">
              <a:buNone/>
            </a:pPr>
            <a:r>
              <a:rPr lang="en-US" dirty="0">
                <a:latin typeface="Arial"/>
                <a:ea typeface="+mn-lt"/>
                <a:cs typeface="Arial"/>
              </a:rPr>
              <a:t>- </a:t>
            </a:r>
            <a:r>
              <a:rPr lang="en-US" dirty="0" err="1">
                <a:latin typeface="Arial"/>
                <a:ea typeface="+mn-lt"/>
                <a:cs typeface="Arial"/>
              </a:rPr>
              <a:t>Có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vỏ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cuticun</a:t>
            </a:r>
            <a:r>
              <a:rPr lang="en-US" dirty="0">
                <a:latin typeface="Arial"/>
                <a:ea typeface="+mn-lt"/>
                <a:cs typeface="Arial"/>
              </a:rPr>
              <a:t> bao </a:t>
            </a:r>
            <a:r>
              <a:rPr lang="en-US" dirty="0" err="1">
                <a:latin typeface="Arial"/>
                <a:ea typeface="+mn-lt"/>
                <a:cs typeface="Arial"/>
              </a:rPr>
              <a:t>bọc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bên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ngoài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</a:p>
          <a:p>
            <a:pPr algn="just">
              <a:buNone/>
            </a:pPr>
            <a:r>
              <a:rPr lang="en-US" dirty="0">
                <a:latin typeface="Arial"/>
                <a:ea typeface="+mn-lt"/>
                <a:cs typeface="Arial"/>
              </a:rPr>
              <a:t>--&gt; </a:t>
            </a:r>
            <a:r>
              <a:rPr lang="en-US" dirty="0" err="1">
                <a:latin typeface="Arial"/>
                <a:ea typeface="+mn-lt"/>
                <a:cs typeface="Arial"/>
              </a:rPr>
              <a:t>giun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không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bị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tiêu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hủy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bởi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các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dịch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tiêu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hóa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trong</a:t>
            </a:r>
            <a:r>
              <a:rPr lang="en-US" dirty="0">
                <a:latin typeface="Arial"/>
                <a:ea typeface="+mn-lt"/>
                <a:cs typeface="Arial"/>
              </a:rPr>
              <a:t> </a:t>
            </a:r>
            <a:r>
              <a:rPr lang="en-US" dirty="0" err="1">
                <a:latin typeface="Arial"/>
                <a:ea typeface="+mn-lt"/>
                <a:cs typeface="Arial"/>
              </a:rPr>
              <a:t>ruột</a:t>
            </a:r>
            <a:r>
              <a:rPr lang="en-US" dirty="0">
                <a:latin typeface="Arial"/>
                <a:ea typeface="+mn-lt"/>
                <a:cs typeface="Arial"/>
              </a:rPr>
              <a:t> non </a:t>
            </a:r>
            <a:r>
              <a:rPr lang="en-US" dirty="0" err="1">
                <a:latin typeface="Arial"/>
                <a:ea typeface="+mn-lt"/>
                <a:cs typeface="Arial"/>
              </a:rPr>
              <a:t>người</a:t>
            </a:r>
            <a:r>
              <a:rPr lang="en-US" dirty="0">
                <a:latin typeface="Arial"/>
                <a:ea typeface="+mn-lt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fr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50846B5-5BAD-4F75-BD3B-3DE530945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20" r="4314" b="19497"/>
          <a:stretch/>
        </p:blipFill>
        <p:spPr>
          <a:xfrm>
            <a:off x="7767588" y="1423369"/>
            <a:ext cx="3063144" cy="5520914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6814E3-BAF3-43D2-A087-AC90C47F621D}"/>
              </a:ext>
            </a:extLst>
          </p:cNvPr>
          <p:cNvSpPr txBox="1"/>
          <p:nvPr/>
        </p:nvSpPr>
        <p:spPr>
          <a:xfrm>
            <a:off x="10115910" y="3602966"/>
            <a:ext cx="179429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Giun đũa cái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65B86C-2983-40AE-A87A-0467C0D0174A}"/>
              </a:ext>
            </a:extLst>
          </p:cNvPr>
          <p:cNvSpPr txBox="1"/>
          <p:nvPr/>
        </p:nvSpPr>
        <p:spPr>
          <a:xfrm>
            <a:off x="10173419" y="4580626"/>
            <a:ext cx="180867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Giun đũa đực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65E8C5B5-0A4B-421C-9EDA-DAA4165260CE}"/>
              </a:ext>
            </a:extLst>
          </p:cNvPr>
          <p:cNvSpPr/>
          <p:nvPr/>
        </p:nvSpPr>
        <p:spPr>
          <a:xfrm>
            <a:off x="6975894" y="-4314"/>
            <a:ext cx="4917054" cy="149524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C07BCD-C50A-44D3-8760-7DCAC6E1FB49}"/>
              </a:ext>
            </a:extLst>
          </p:cNvPr>
          <p:cNvSpPr txBox="1"/>
          <p:nvPr/>
        </p:nvSpPr>
        <p:spPr>
          <a:xfrm>
            <a:off x="7555842" y="280898"/>
            <a:ext cx="464101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Arial"/>
                <a:cs typeface="Arial"/>
              </a:rPr>
              <a:t>Trình bày cấu tạo ngoài </a:t>
            </a: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của Giun đũa?</a:t>
            </a:r>
          </a:p>
        </p:txBody>
      </p:sp>
      <p:pic>
        <p:nvPicPr>
          <p:cNvPr id="3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AFDDB88-F567-4F8F-B9F9-340248712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" y="2341747"/>
            <a:ext cx="629729" cy="4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4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6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213" name="Rectangle 212">
            <a:extLst>
              <a:ext uri="{FF2B5EF4-FFF2-40B4-BE49-F238E27FC236}">
                <a16:creationId xmlns:a16="http://schemas.microsoft.com/office/drawing/2014/main" id="{8427DF8B-AF40-4916-BF81-7B4B1D6A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6AE0E191-47BD-46BD-846E-E994713F2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2D2E6089-1712-42DA-9D0F-DAB284852DBF}"/>
              </a:ext>
            </a:extLst>
          </p:cNvPr>
          <p:cNvSpPr>
            <a:spLocks noGrp="1"/>
          </p:cNvSpPr>
          <p:nvPr/>
        </p:nvSpPr>
        <p:spPr>
          <a:xfrm>
            <a:off x="159014" y="1488055"/>
            <a:ext cx="5770846" cy="47607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tx2">
                  <a:lumMod val="75000"/>
                  <a:lumOff val="25000"/>
                </a:schemeClr>
              </a:buClr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-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Cơ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thể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hình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trụ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thuôn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2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đầu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dài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bằng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chiếc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đũa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 (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dài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25cm) :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giun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cái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(to,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dài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),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giun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đực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(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nhỏ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ngắn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đuôi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cong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) </a:t>
            </a:r>
            <a:endParaRPr lang="en-US" dirty="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  <a:lumOff val="25000"/>
                </a:schemeClr>
              </a:buClr>
              <a:buNone/>
            </a:pP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-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Có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vỏ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cuticun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bao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bọc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bên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ngoài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--&gt;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Giun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không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bị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tiêu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hủy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bởi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các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dịch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tiêu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hóa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trong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ruột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non </a:t>
            </a:r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người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.</a:t>
            </a:r>
          </a:p>
          <a:p>
            <a:pPr marL="0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17" name="Oval 1">
            <a:extLst>
              <a:ext uri="{FF2B5EF4-FFF2-40B4-BE49-F238E27FC236}">
                <a16:creationId xmlns:a16="http://schemas.microsoft.com/office/drawing/2014/main" id="{D60DC0FE-B192-4898-9A42-DD3CA1061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068" y="1214970"/>
            <a:ext cx="5716933" cy="5643030"/>
          </a:xfrm>
          <a:custGeom>
            <a:avLst/>
            <a:gdLst>
              <a:gd name="connsiteX0" fmla="*/ 3371933 w 5716933"/>
              <a:gd name="connsiteY0" fmla="*/ 0 h 5643030"/>
              <a:gd name="connsiteX1" fmla="*/ 5516795 w 5716933"/>
              <a:gd name="connsiteY1" fmla="*/ 769986 h 5643030"/>
              <a:gd name="connsiteX2" fmla="*/ 5716933 w 5716933"/>
              <a:gd name="connsiteY2" fmla="*/ 951883 h 5643030"/>
              <a:gd name="connsiteX3" fmla="*/ 5716933 w 5716933"/>
              <a:gd name="connsiteY3" fmla="*/ 5643030 h 5643030"/>
              <a:gd name="connsiteX4" fmla="*/ 884716 w 5716933"/>
              <a:gd name="connsiteY4" fmla="*/ 5643030 h 5643030"/>
              <a:gd name="connsiteX5" fmla="*/ 769986 w 5716933"/>
              <a:gd name="connsiteY5" fmla="*/ 5516796 h 5643030"/>
              <a:gd name="connsiteX6" fmla="*/ 0 w 5716933"/>
              <a:gd name="connsiteY6" fmla="*/ 3371933 h 5643030"/>
              <a:gd name="connsiteX7" fmla="*/ 3371933 w 5716933"/>
              <a:gd name="connsiteY7" fmla="*/ 0 h 564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6933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3" y="951883"/>
                </a:lnTo>
                <a:lnTo>
                  <a:pt x="5716933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19" name="decorative circles">
            <a:extLst>
              <a:ext uri="{FF2B5EF4-FFF2-40B4-BE49-F238E27FC236}">
                <a16:creationId xmlns:a16="http://schemas.microsoft.com/office/drawing/2014/main" id="{47154ABD-A760-4C29-A394-422706C2C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87E907A3-04C3-40DF-AF5B-74DFD98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6C341F19-78FA-4078-B1AD-5E1646DD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D6E0C6E1-CEDB-4511-B675-C5C48112E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C863F213-E875-41B8-A148-A90BCD837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26FF8E98-A1E7-49FB-95C2-4518E16B5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6A71866A-01E0-4749-8146-6EF5A0EC9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910" y="1394689"/>
            <a:ext cx="2859218" cy="4932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33B771-209C-4EDC-B04B-2B4ED0BCA221}"/>
              </a:ext>
            </a:extLst>
          </p:cNvPr>
          <p:cNvSpPr txBox="1"/>
          <p:nvPr/>
        </p:nvSpPr>
        <p:spPr>
          <a:xfrm>
            <a:off x="9698967" y="1388853"/>
            <a:ext cx="8166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Miệng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500BC8-5103-48D8-AB7D-D903DF87B237}"/>
              </a:ext>
            </a:extLst>
          </p:cNvPr>
          <p:cNvSpPr txBox="1"/>
          <p:nvPr/>
        </p:nvSpPr>
        <p:spPr>
          <a:xfrm>
            <a:off x="9785231" y="1848928"/>
            <a:ext cx="644106" cy="3837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Hầu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0ACFE9B-F6C5-4037-8FF2-647D0E6657FC}"/>
              </a:ext>
            </a:extLst>
          </p:cNvPr>
          <p:cNvSpPr txBox="1"/>
          <p:nvPr/>
        </p:nvSpPr>
        <p:spPr>
          <a:xfrm>
            <a:off x="10101533" y="3114135"/>
            <a:ext cx="8166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Ruột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2DA58C7-EA96-461C-90DB-62CDC9181113}"/>
              </a:ext>
            </a:extLst>
          </p:cNvPr>
          <p:cNvSpPr txBox="1"/>
          <p:nvPr/>
        </p:nvSpPr>
        <p:spPr>
          <a:xfrm>
            <a:off x="10259684" y="4063042"/>
            <a:ext cx="1866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Tuyến</a:t>
            </a:r>
            <a:r>
              <a:rPr lang="en-US">
                <a:latin typeface="Arial"/>
                <a:cs typeface="Arial"/>
              </a:rPr>
              <a:t> sinh dục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11BC8AB-4BCB-42F2-8B0B-46AF33CFF0BE}"/>
              </a:ext>
            </a:extLst>
          </p:cNvPr>
          <p:cNvSpPr txBox="1"/>
          <p:nvPr/>
        </p:nvSpPr>
        <p:spPr>
          <a:xfrm>
            <a:off x="10317191" y="5644550"/>
            <a:ext cx="12048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Hậu môn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0427947-5244-4EBD-90A6-BCE69F30E24B}"/>
              </a:ext>
            </a:extLst>
          </p:cNvPr>
          <p:cNvSpPr txBox="1"/>
          <p:nvPr/>
        </p:nvSpPr>
        <p:spPr>
          <a:xfrm>
            <a:off x="7786778" y="2955985"/>
            <a:ext cx="9891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Lỗ sinh dục </a:t>
            </a:r>
            <a:r>
              <a:rPr lang="en-US">
                <a:latin typeface="Arial"/>
                <a:cs typeface="Arial"/>
              </a:rPr>
              <a:t>cái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D112D6E-53A6-48EE-A6AE-483BBBA754A2}"/>
              </a:ext>
            </a:extLst>
          </p:cNvPr>
          <p:cNvSpPr txBox="1"/>
          <p:nvPr/>
        </p:nvSpPr>
        <p:spPr>
          <a:xfrm>
            <a:off x="8059948" y="5500777"/>
            <a:ext cx="989162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77" name="TextBox 1">
            <a:extLst>
              <a:ext uri="{FF2B5EF4-FFF2-40B4-BE49-F238E27FC236}">
                <a16:creationId xmlns:a16="http://schemas.microsoft.com/office/drawing/2014/main" id="{35B758EE-205A-469B-AC53-4664CB8FE087}"/>
              </a:ext>
            </a:extLst>
          </p:cNvPr>
          <p:cNvSpPr txBox="1"/>
          <p:nvPr/>
        </p:nvSpPr>
        <p:spPr>
          <a:xfrm>
            <a:off x="8476891" y="6262777"/>
            <a:ext cx="245565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Arial"/>
                <a:cs typeface="Arial"/>
              </a:rPr>
              <a:t>Giun đũa cái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B97794-19D4-4580-A227-9A8D2662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645" y="195974"/>
            <a:ext cx="9956953" cy="663105"/>
          </a:xfrm>
        </p:spPr>
        <p:txBody>
          <a:bodyPr anchor="b">
            <a:normAutofit fontScale="90000"/>
          </a:bodyPr>
          <a:lstStyle/>
          <a:p>
            <a:pPr algn="just">
              <a:spcBef>
                <a:spcPts val="0"/>
              </a:spcBef>
            </a:pPr>
            <a:r>
              <a:rPr lang="en-US" sz="4000" dirty="0">
                <a:latin typeface="Modern Love"/>
                <a:cs typeface="Arial"/>
              </a:rPr>
              <a:t>Trình bày cấu tạo trong của Giun </a:t>
            </a:r>
            <a:r>
              <a:rPr lang="en-US" sz="4000">
                <a:latin typeface="Modern Love"/>
                <a:cs typeface="Arial"/>
              </a:rPr>
              <a:t>đũa cái?</a:t>
            </a:r>
            <a:endParaRPr lang="en-US" sz="4000" b="1">
              <a:latin typeface="Arial"/>
              <a:cs typeface="Arial"/>
            </a:endParaRPr>
          </a:p>
        </p:txBody>
      </p:sp>
      <p:sp>
        <p:nvSpPr>
          <p:cNvPr id="82" name="Content Placeholder 7">
            <a:extLst>
              <a:ext uri="{FF2B5EF4-FFF2-40B4-BE49-F238E27FC236}">
                <a16:creationId xmlns:a16="http://schemas.microsoft.com/office/drawing/2014/main" id="{E1F671F0-119C-4C50-A23E-4D81668B1CA1}"/>
              </a:ext>
            </a:extLst>
          </p:cNvPr>
          <p:cNvSpPr>
            <a:spLocks noGrp="1"/>
          </p:cNvSpPr>
          <p:nvPr/>
        </p:nvSpPr>
        <p:spPr>
          <a:xfrm>
            <a:off x="159013" y="1473677"/>
            <a:ext cx="5770846" cy="51633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2.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Cấu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tạo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trong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và</a:t>
            </a:r>
            <a:r>
              <a:rPr lang="en-US" b="1" dirty="0">
                <a:solidFill>
                  <a:schemeClr val="tx2"/>
                </a:solidFill>
                <a:latin typeface="Arial"/>
                <a:cs typeface="Arial"/>
              </a:rPr>
              <a:t> di </a:t>
            </a:r>
            <a:r>
              <a:rPr lang="en-US" b="1" dirty="0" err="1">
                <a:solidFill>
                  <a:schemeClr val="tx2"/>
                </a:solidFill>
                <a:latin typeface="Arial"/>
                <a:cs typeface="Arial"/>
              </a:rPr>
              <a:t>chuyển</a:t>
            </a:r>
            <a:endParaRPr lang="en-US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 dirty="0">
                <a:ea typeface="+mn-lt"/>
                <a:cs typeface="+mn-lt"/>
              </a:rPr>
              <a:t>- </a:t>
            </a:r>
            <a:r>
              <a:rPr lang="en-US" dirty="0" err="1">
                <a:ea typeface="+mn-lt"/>
                <a:cs typeface="+mn-lt"/>
              </a:rPr>
              <a:t>Thành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thể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có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lớp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biểu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bì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và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lớp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dọc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phát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triển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  <a:p>
            <a:pPr marL="0" indent="0" algn="just">
              <a:buNone/>
            </a:pPr>
            <a:r>
              <a:rPr lang="en-US" dirty="0">
                <a:ea typeface="+mn-lt"/>
                <a:cs typeface="+mn-lt"/>
              </a:rPr>
              <a:t>- </a:t>
            </a:r>
            <a:r>
              <a:rPr lang="en-US" dirty="0" err="1">
                <a:ea typeface="+mn-lt"/>
                <a:cs typeface="+mn-lt"/>
              </a:rPr>
              <a:t>Có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khoang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thể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chưa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chính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thức</a:t>
            </a:r>
            <a:endParaRPr lang="en-US" dirty="0">
              <a:cs typeface="Calibri"/>
            </a:endParaRPr>
          </a:p>
          <a:p>
            <a:pPr marL="0" indent="0" algn="just">
              <a:buNone/>
            </a:pPr>
            <a:r>
              <a:rPr lang="en-US" dirty="0">
                <a:ea typeface="+mn-lt"/>
                <a:cs typeface="+mn-lt"/>
              </a:rPr>
              <a:t>- </a:t>
            </a:r>
            <a:r>
              <a:rPr lang="en-US" dirty="0" err="1">
                <a:ea typeface="+mn-lt"/>
                <a:cs typeface="+mn-lt"/>
              </a:rPr>
              <a:t>Ống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tiêu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hóa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phân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hóa:lỗ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miệng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ruột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thẳng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hậu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môn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  <a:p>
            <a:pPr marL="0" indent="0" algn="just">
              <a:buNone/>
            </a:pPr>
            <a:r>
              <a:rPr lang="en-US" dirty="0">
                <a:ea typeface="+mn-lt"/>
                <a:cs typeface="+mn-lt"/>
              </a:rPr>
              <a:t>- Chỉ có cơ dọc phát triển nên di </a:t>
            </a:r>
            <a:r>
              <a:rPr lang="en-US" dirty="0" err="1">
                <a:ea typeface="+mn-lt"/>
                <a:cs typeface="+mn-lt"/>
              </a:rPr>
              <a:t>chuyển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hạn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chế</a:t>
            </a:r>
            <a:r>
              <a:rPr lang="en-US" dirty="0">
                <a:ea typeface="+mn-lt"/>
                <a:cs typeface="+mn-lt"/>
              </a:rPr>
              <a:t> --&gt; </a:t>
            </a:r>
            <a:r>
              <a:rPr lang="en-US" dirty="0" err="1">
                <a:ea typeface="+mn-lt"/>
                <a:cs typeface="+mn-lt"/>
              </a:rPr>
              <a:t>thích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hợp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với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chui</a:t>
            </a:r>
            <a:r>
              <a:rPr lang="en-US" dirty="0">
                <a:ea typeface="+mn-lt"/>
                <a:cs typeface="+mn-lt"/>
              </a:rPr>
              <a:t> rúc trong môi trường kí sinh)</a:t>
            </a:r>
            <a:endParaRPr lang="en-US" dirty="0">
              <a:cs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algn="just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algn="just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algn="just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478148-DCA5-488F-9B53-ACC23309FECC}"/>
              </a:ext>
            </a:extLst>
          </p:cNvPr>
          <p:cNvSpPr txBox="1">
            <a:spLocks/>
          </p:cNvSpPr>
          <p:nvPr/>
        </p:nvSpPr>
        <p:spPr>
          <a:xfrm>
            <a:off x="519309" y="190223"/>
            <a:ext cx="11437820" cy="10944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4000" dirty="0" err="1">
                <a:latin typeface="Modern Love"/>
                <a:cs typeface="Arial"/>
              </a:rPr>
              <a:t>Xem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đoạn</a:t>
            </a:r>
            <a:r>
              <a:rPr lang="en-US" sz="4000" dirty="0">
                <a:latin typeface="Modern Love"/>
                <a:cs typeface="Arial"/>
              </a:rPr>
              <a:t> video </a:t>
            </a:r>
            <a:r>
              <a:rPr lang="en-US" sz="4000" dirty="0" err="1">
                <a:latin typeface="Modern Love"/>
                <a:cs typeface="Arial"/>
              </a:rPr>
              <a:t>sau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đây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và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cho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biết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Giun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đũa</a:t>
            </a:r>
            <a:r>
              <a:rPr lang="en-US" sz="4000" dirty="0">
                <a:latin typeface="Modern Love"/>
                <a:cs typeface="Arial"/>
              </a:rPr>
              <a:t> di </a:t>
            </a:r>
            <a:r>
              <a:rPr lang="en-US" sz="4000" dirty="0" err="1">
                <a:latin typeface="Modern Love"/>
                <a:cs typeface="Arial"/>
              </a:rPr>
              <a:t>chuyển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như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thế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nào</a:t>
            </a:r>
            <a:r>
              <a:rPr lang="en-US" sz="4000" dirty="0">
                <a:latin typeface="Modern Love"/>
                <a:cs typeface="Arial"/>
              </a:rPr>
              <a:t>??</a:t>
            </a:r>
          </a:p>
        </p:txBody>
      </p:sp>
      <p:pic>
        <p:nvPicPr>
          <p:cNvPr id="2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7B6A75F-BE5D-4236-A76E-C468F1B2A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90" y="1277822"/>
            <a:ext cx="543465" cy="348580"/>
          </a:xfrm>
          <a:prstGeom prst="rect">
            <a:avLst/>
          </a:prstGeom>
        </p:spPr>
      </p:pic>
      <p:pic>
        <p:nvPicPr>
          <p:cNvPr id="3" name="Online Media 2" title="Colonoscopy Demonstrating a Moving Worm">
            <a:hlinkClick r:id="" action="ppaction://media"/>
            <a:extLst>
              <a:ext uri="{FF2B5EF4-FFF2-40B4-BE49-F238E27FC236}">
                <a16:creationId xmlns:a16="http://schemas.microsoft.com/office/drawing/2014/main" id="{71534C1D-D077-4602-9B48-C5C2CAE02F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234433" y="1341422"/>
            <a:ext cx="5910727" cy="546295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A0B8A75-A684-43E5-A4F8-AF019D54B1F6}"/>
              </a:ext>
            </a:extLst>
          </p:cNvPr>
          <p:cNvSpPr txBox="1"/>
          <p:nvPr/>
        </p:nvSpPr>
        <p:spPr>
          <a:xfrm>
            <a:off x="7310592" y="6419097"/>
            <a:ext cx="426469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/>
              <a:t>Giun</a:t>
            </a:r>
            <a:r>
              <a:rPr lang="en-US" sz="2000" dirty="0"/>
              <a:t> </a:t>
            </a:r>
            <a:r>
              <a:rPr lang="en-US" sz="2000" dirty="0" err="1"/>
              <a:t>đũa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tá</a:t>
            </a:r>
            <a:r>
              <a:rPr lang="en-US" sz="2000" dirty="0"/>
              <a:t> </a:t>
            </a:r>
            <a:r>
              <a:rPr lang="en-US" sz="2000" dirty="0" err="1"/>
              <a:t>tràng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989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0" grpId="0" animBg="1"/>
      <p:bldP spid="71" grpId="0" animBg="1"/>
      <p:bldP spid="72" grpId="0" animBg="1"/>
      <p:bldP spid="73" grpId="0" animBg="1"/>
      <p:bldP spid="8" grpId="0"/>
      <p:bldP spid="82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6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213" name="Rectangle 212">
            <a:extLst>
              <a:ext uri="{FF2B5EF4-FFF2-40B4-BE49-F238E27FC236}">
                <a16:creationId xmlns:a16="http://schemas.microsoft.com/office/drawing/2014/main" id="{8427DF8B-AF40-4916-BF81-7B4B1D6A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6AE0E191-47BD-46BD-846E-E994713F2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7" name="Oval 1">
            <a:extLst>
              <a:ext uri="{FF2B5EF4-FFF2-40B4-BE49-F238E27FC236}">
                <a16:creationId xmlns:a16="http://schemas.microsoft.com/office/drawing/2014/main" id="{D60DC0FE-B192-4898-9A42-DD3CA1061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068" y="1214970"/>
            <a:ext cx="5716933" cy="5643030"/>
          </a:xfrm>
          <a:custGeom>
            <a:avLst/>
            <a:gdLst>
              <a:gd name="connsiteX0" fmla="*/ 3371933 w 5716933"/>
              <a:gd name="connsiteY0" fmla="*/ 0 h 5643030"/>
              <a:gd name="connsiteX1" fmla="*/ 5516795 w 5716933"/>
              <a:gd name="connsiteY1" fmla="*/ 769986 h 5643030"/>
              <a:gd name="connsiteX2" fmla="*/ 5716933 w 5716933"/>
              <a:gd name="connsiteY2" fmla="*/ 951883 h 5643030"/>
              <a:gd name="connsiteX3" fmla="*/ 5716933 w 5716933"/>
              <a:gd name="connsiteY3" fmla="*/ 5643030 h 5643030"/>
              <a:gd name="connsiteX4" fmla="*/ 884716 w 5716933"/>
              <a:gd name="connsiteY4" fmla="*/ 5643030 h 5643030"/>
              <a:gd name="connsiteX5" fmla="*/ 769986 w 5716933"/>
              <a:gd name="connsiteY5" fmla="*/ 5516796 h 5643030"/>
              <a:gd name="connsiteX6" fmla="*/ 0 w 5716933"/>
              <a:gd name="connsiteY6" fmla="*/ 3371933 h 5643030"/>
              <a:gd name="connsiteX7" fmla="*/ 3371933 w 5716933"/>
              <a:gd name="connsiteY7" fmla="*/ 0 h 564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6933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3" y="951883"/>
                </a:lnTo>
                <a:lnTo>
                  <a:pt x="5716933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19" name="decorative circles">
            <a:extLst>
              <a:ext uri="{FF2B5EF4-FFF2-40B4-BE49-F238E27FC236}">
                <a16:creationId xmlns:a16="http://schemas.microsoft.com/office/drawing/2014/main" id="{47154ABD-A760-4C29-A394-422706C2C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87E907A3-04C3-40DF-AF5B-74DFD98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6C341F19-78FA-4078-B1AD-5E1646DD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D6E0C6E1-CEDB-4511-B675-C5C48112E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C863F213-E875-41B8-A148-A90BCD837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26FF8E98-A1E7-49FB-95C2-4518E16B5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5D112D6E-53A6-48EE-A6AE-483BBBA754A2}"/>
              </a:ext>
            </a:extLst>
          </p:cNvPr>
          <p:cNvSpPr txBox="1"/>
          <p:nvPr/>
        </p:nvSpPr>
        <p:spPr>
          <a:xfrm>
            <a:off x="8059948" y="5500777"/>
            <a:ext cx="989162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B97794-19D4-4580-A227-9A8D2662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13" y="-62818"/>
            <a:ext cx="12472990" cy="663105"/>
          </a:xfrm>
        </p:spPr>
        <p:txBody>
          <a:bodyPr anchor="b">
            <a:normAutofit fontScale="90000"/>
          </a:bodyPr>
          <a:lstStyle/>
          <a:p>
            <a:pPr algn="just">
              <a:spcBef>
                <a:spcPts val="0"/>
              </a:spcBef>
            </a:pPr>
            <a:r>
              <a:rPr lang="en-US" sz="4000" dirty="0" err="1">
                <a:latin typeface="Modern Love"/>
                <a:cs typeface="Arial"/>
              </a:rPr>
              <a:t>Nghiên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cứu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Sgk</a:t>
            </a:r>
            <a:r>
              <a:rPr lang="en-US" sz="4000" dirty="0">
                <a:latin typeface="Modern Love"/>
                <a:cs typeface="Arial"/>
              </a:rPr>
              <a:t>/48, </a:t>
            </a:r>
            <a:r>
              <a:rPr lang="en-US" sz="4000" dirty="0" err="1">
                <a:latin typeface="Modern Love"/>
                <a:cs typeface="Arial"/>
              </a:rPr>
              <a:t>giun</a:t>
            </a:r>
            <a:r>
              <a:rPr lang="en-US" sz="4000" dirty="0">
                <a:latin typeface="Modern Love"/>
                <a:cs typeface="Arial"/>
              </a:rPr>
              <a:t> </a:t>
            </a:r>
            <a:r>
              <a:rPr lang="en-US" sz="4000" dirty="0" err="1">
                <a:latin typeface="Modern Love"/>
                <a:cs typeface="Arial"/>
              </a:rPr>
              <a:t>Đũa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dinh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dưỡng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như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thế</a:t>
            </a:r>
            <a:r>
              <a:rPr lang="en-US" sz="4000" dirty="0">
                <a:latin typeface="Modern Love"/>
                <a:cs typeface="Arial"/>
              </a:rPr>
              <a:t> </a:t>
            </a:r>
            <a:r>
              <a:rPr lang="en-US" sz="4000" dirty="0" err="1">
                <a:latin typeface="Modern Love"/>
                <a:cs typeface="Arial"/>
              </a:rPr>
              <a:t>nào</a:t>
            </a:r>
            <a:r>
              <a:rPr lang="en-US" sz="4000" dirty="0">
                <a:latin typeface="Modern Love"/>
                <a:cs typeface="Arial"/>
              </a:rPr>
              <a:t>?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82" name="Content Placeholder 7">
            <a:extLst>
              <a:ext uri="{FF2B5EF4-FFF2-40B4-BE49-F238E27FC236}">
                <a16:creationId xmlns:a16="http://schemas.microsoft.com/office/drawing/2014/main" id="{E1F671F0-119C-4C50-A23E-4D81668B1CA1}"/>
              </a:ext>
            </a:extLst>
          </p:cNvPr>
          <p:cNvSpPr>
            <a:spLocks noGrp="1"/>
          </p:cNvSpPr>
          <p:nvPr/>
        </p:nvSpPr>
        <p:spPr>
          <a:xfrm>
            <a:off x="245277" y="1272394"/>
            <a:ext cx="5770846" cy="51633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b="1">
                <a:solidFill>
                  <a:schemeClr val="tx2"/>
                </a:solidFill>
                <a:latin typeface="Arial"/>
                <a:cs typeface="Arial"/>
              </a:rPr>
              <a:t>2. Cấu tạo trong và di chuyển</a:t>
            </a:r>
            <a:endParaRPr lang="en-US" b="1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>
                <a:ea typeface="+mn-lt"/>
                <a:cs typeface="+mn-lt"/>
              </a:rPr>
              <a:t>- Thành cơ thể có lớp biểu bì và lớp cơ dọc phát triển.</a:t>
            </a:r>
            <a:endParaRPr lang="en-US">
              <a:cs typeface="Calibri"/>
            </a:endParaRPr>
          </a:p>
          <a:p>
            <a:pPr marL="0" indent="0" algn="just">
              <a:buNone/>
            </a:pPr>
            <a:r>
              <a:rPr lang="en-US">
                <a:ea typeface="+mn-lt"/>
                <a:cs typeface="+mn-lt"/>
              </a:rPr>
              <a:t>- Có khoang cơ thể chưa chính thức</a:t>
            </a:r>
            <a:endParaRPr lang="en-US">
              <a:cs typeface="Calibri"/>
            </a:endParaRPr>
          </a:p>
          <a:p>
            <a:pPr marL="0" indent="0" algn="just">
              <a:buNone/>
            </a:pPr>
            <a:r>
              <a:rPr lang="en-US">
                <a:ea typeface="+mn-lt"/>
                <a:cs typeface="+mn-lt"/>
              </a:rPr>
              <a:t>- Ống tiêu hóa phân hóa:lỗ miệng, ruột thẳng, hậu môn.</a:t>
            </a:r>
            <a:endParaRPr lang="en-US">
              <a:cs typeface="Calibri"/>
            </a:endParaRPr>
          </a:p>
          <a:p>
            <a:pPr marL="0" indent="0" algn="just">
              <a:buNone/>
            </a:pPr>
            <a:r>
              <a:rPr lang="en-US" dirty="0">
                <a:ea typeface="+mn-lt"/>
                <a:cs typeface="+mn-lt"/>
              </a:rPr>
              <a:t>- Chỉ có cơ dọc phát triển nên di </a:t>
            </a:r>
            <a:r>
              <a:rPr lang="en-US">
                <a:ea typeface="+mn-lt"/>
                <a:cs typeface="+mn-lt"/>
              </a:rPr>
              <a:t>chuyển hạn chế --&gt; thích hợp với chui </a:t>
            </a:r>
            <a:r>
              <a:rPr lang="en-US" dirty="0">
                <a:ea typeface="+mn-lt"/>
                <a:cs typeface="+mn-lt"/>
              </a:rPr>
              <a:t>rúc trong môi trường kí sinh)</a:t>
            </a:r>
            <a:endParaRPr lang="en-US" dirty="0">
              <a:cs typeface="Calibri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algn="just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>
              <a:solidFill>
                <a:schemeClr val="tx2"/>
              </a:solidFill>
              <a:latin typeface="Arial"/>
              <a:cs typeface="Arial"/>
            </a:endParaRPr>
          </a:p>
          <a:p>
            <a:pPr marL="0" algn="just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>
              <a:solidFill>
                <a:schemeClr val="tx2"/>
              </a:solidFill>
              <a:latin typeface="Arial"/>
              <a:cs typeface="Arial"/>
            </a:endParaRPr>
          </a:p>
          <a:p>
            <a:pPr marL="0" algn="just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4B619B4-05FB-4589-A79A-9449CC33B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815" y="2629508"/>
            <a:ext cx="4698520" cy="3453661"/>
          </a:xfrm>
          <a:prstGeom prst="rect">
            <a:avLst/>
          </a:prstGeom>
        </p:spPr>
      </p:pic>
      <p:pic>
        <p:nvPicPr>
          <p:cNvPr id="3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5F5994D-A05E-40C0-B701-242B5ADD7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63" y="1076539"/>
            <a:ext cx="514711" cy="391712"/>
          </a:xfrm>
          <a:prstGeom prst="rect">
            <a:avLst/>
          </a:prstGeom>
        </p:spPr>
      </p:pic>
      <p:sp>
        <p:nvSpPr>
          <p:cNvPr id="36" name="Content Placeholder 7">
            <a:extLst>
              <a:ext uri="{FF2B5EF4-FFF2-40B4-BE49-F238E27FC236}">
                <a16:creationId xmlns:a16="http://schemas.microsoft.com/office/drawing/2014/main" id="{101C7D53-9093-4FA4-88D2-6F97F16E50AE}"/>
              </a:ext>
            </a:extLst>
          </p:cNvPr>
          <p:cNvSpPr>
            <a:spLocks noGrp="1"/>
          </p:cNvSpPr>
          <p:nvPr/>
        </p:nvSpPr>
        <p:spPr>
          <a:xfrm>
            <a:off x="216522" y="1071111"/>
            <a:ext cx="5828355" cy="5422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2.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cs typeface="Arial"/>
              </a:rPr>
              <a:t>Cấu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cs typeface="Arial"/>
              </a:rPr>
              <a:t>tạo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cs typeface="Arial"/>
              </a:rPr>
              <a:t>trong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cs typeface="Arial"/>
              </a:rPr>
              <a:t>và</a:t>
            </a:r>
            <a:r>
              <a:rPr lang="en-US" sz="2400" b="1" dirty="0">
                <a:solidFill>
                  <a:schemeClr val="tx2"/>
                </a:solidFill>
                <a:latin typeface="Arial"/>
                <a:cs typeface="Arial"/>
              </a:rPr>
              <a:t> di </a:t>
            </a:r>
            <a:r>
              <a:rPr lang="en-US" sz="2400" b="1" dirty="0" err="1">
                <a:solidFill>
                  <a:schemeClr val="tx2"/>
                </a:solidFill>
                <a:latin typeface="Arial"/>
                <a:cs typeface="Arial"/>
              </a:rPr>
              <a:t>chuyển</a:t>
            </a:r>
            <a:endParaRPr lang="en-US" sz="2400" b="1" dirty="0" err="1">
              <a:solidFill>
                <a:schemeClr val="tx2"/>
              </a:solidFill>
              <a:latin typeface="Calibri"/>
              <a:cs typeface="Calibri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- Thành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bì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dọc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khoang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thức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Ống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lỗ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miệng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ruột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thẳng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môn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- Chỉ có cơ dọc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chuyển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hạn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--&gt; 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chui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rúc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môi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kí sinh)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3. Dinh 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cs typeface="Calibri"/>
              </a:rPr>
              <a:t>dưỡng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fr" sz="2400" dirty="0">
                <a:ea typeface="+mn-lt"/>
                <a:cs typeface="+mn-lt"/>
              </a:rPr>
              <a:t>- </a:t>
            </a:r>
            <a:r>
              <a:rPr lang="fr" sz="2400" dirty="0" err="1">
                <a:ea typeface="+mn-lt"/>
                <a:cs typeface="+mn-lt"/>
              </a:rPr>
              <a:t>Thức</a:t>
            </a:r>
            <a:r>
              <a:rPr lang="fr" sz="2400" dirty="0">
                <a:ea typeface="+mn-lt"/>
                <a:cs typeface="+mn-lt"/>
              </a:rPr>
              <a:t> </a:t>
            </a:r>
            <a:r>
              <a:rPr lang="fr" sz="2400" dirty="0" err="1">
                <a:ea typeface="+mn-lt"/>
                <a:cs typeface="+mn-lt"/>
              </a:rPr>
              <a:t>ăn</a:t>
            </a:r>
            <a:r>
              <a:rPr lang="fr" sz="2400" dirty="0">
                <a:ea typeface="+mn-lt"/>
                <a:cs typeface="+mn-lt"/>
              </a:rPr>
              <a:t> </a:t>
            </a:r>
            <a:r>
              <a:rPr lang="fr" sz="2400" dirty="0" err="1">
                <a:ea typeface="+mn-lt"/>
                <a:cs typeface="+mn-lt"/>
              </a:rPr>
              <a:t>đi</a:t>
            </a:r>
            <a:r>
              <a:rPr lang="fr" sz="2400" dirty="0">
                <a:ea typeface="+mn-lt"/>
                <a:cs typeface="+mn-lt"/>
              </a:rPr>
              <a:t> </a:t>
            </a:r>
            <a:r>
              <a:rPr lang="fr" sz="2400" dirty="0" err="1">
                <a:ea typeface="+mn-lt"/>
                <a:cs typeface="+mn-lt"/>
              </a:rPr>
              <a:t>một</a:t>
            </a:r>
            <a:r>
              <a:rPr lang="fr" sz="2400" dirty="0">
                <a:ea typeface="+mn-lt"/>
                <a:cs typeface="+mn-lt"/>
              </a:rPr>
              <a:t> </a:t>
            </a:r>
            <a:r>
              <a:rPr lang="fr" sz="2400" dirty="0" err="1">
                <a:ea typeface="+mn-lt"/>
                <a:cs typeface="+mn-lt"/>
              </a:rPr>
              <a:t>chiều</a:t>
            </a:r>
            <a:r>
              <a:rPr lang="fr" sz="2400" dirty="0">
                <a:ea typeface="+mn-lt"/>
                <a:cs typeface="+mn-lt"/>
              </a:rPr>
              <a:t> qua </a:t>
            </a:r>
            <a:r>
              <a:rPr lang="fr" sz="2400" dirty="0" err="1">
                <a:ea typeface="+mn-lt"/>
                <a:cs typeface="+mn-lt"/>
              </a:rPr>
              <a:t>ruột</a:t>
            </a:r>
            <a:r>
              <a:rPr lang="fr" sz="2400" dirty="0">
                <a:ea typeface="+mn-lt"/>
                <a:cs typeface="+mn-lt"/>
              </a:rPr>
              <a:t> </a:t>
            </a:r>
            <a:r>
              <a:rPr lang="fr" sz="2400" dirty="0" err="1">
                <a:ea typeface="+mn-lt"/>
                <a:cs typeface="+mn-lt"/>
              </a:rPr>
              <a:t>thẳng</a:t>
            </a:r>
            <a:r>
              <a:rPr lang="fr" sz="2400" dirty="0">
                <a:ea typeface="+mn-lt"/>
                <a:cs typeface="+mn-lt"/>
              </a:rPr>
              <a:t> </a:t>
            </a:r>
            <a:r>
              <a:rPr lang="fr" sz="2400" dirty="0" err="1">
                <a:ea typeface="+mn-lt"/>
                <a:cs typeface="+mn-lt"/>
              </a:rPr>
              <a:t>và</a:t>
            </a:r>
            <a:r>
              <a:rPr lang="fr" sz="2400" dirty="0">
                <a:ea typeface="+mn-lt"/>
                <a:cs typeface="+mn-lt"/>
              </a:rPr>
              <a:t> </a:t>
            </a:r>
            <a:r>
              <a:rPr lang="fr" sz="2400" dirty="0" err="1">
                <a:ea typeface="+mn-lt"/>
                <a:cs typeface="+mn-lt"/>
              </a:rPr>
              <a:t>hậu</a:t>
            </a:r>
            <a:r>
              <a:rPr lang="fr" sz="2400" dirty="0">
                <a:ea typeface="+mn-lt"/>
                <a:cs typeface="+mn-lt"/>
              </a:rPr>
              <a:t> môn </a:t>
            </a:r>
            <a:r>
              <a:rPr lang="fr" sz="2400" dirty="0" err="1">
                <a:ea typeface="+mn-lt"/>
                <a:cs typeface="+mn-lt"/>
              </a:rPr>
              <a:t>nên</a:t>
            </a:r>
            <a:r>
              <a:rPr lang="fr" sz="2400" dirty="0">
                <a:ea typeface="+mn-lt"/>
                <a:cs typeface="+mn-lt"/>
              </a:rPr>
              <a:t> </a:t>
            </a:r>
            <a:r>
              <a:rPr lang="fr" sz="2400" dirty="0" err="1">
                <a:ea typeface="+mn-lt"/>
                <a:cs typeface="+mn-lt"/>
              </a:rPr>
              <a:t>tốc</a:t>
            </a:r>
            <a:r>
              <a:rPr lang="fr" sz="2400" dirty="0">
                <a:ea typeface="+mn-lt"/>
                <a:cs typeface="+mn-lt"/>
              </a:rPr>
              <a:t> </a:t>
            </a:r>
            <a:r>
              <a:rPr lang="fr" sz="2400" dirty="0" err="1">
                <a:ea typeface="+mn-lt"/>
                <a:cs typeface="+mn-lt"/>
              </a:rPr>
              <a:t>độ</a:t>
            </a:r>
            <a:r>
              <a:rPr lang="fr" sz="2400" dirty="0">
                <a:ea typeface="+mn-lt"/>
                <a:cs typeface="+mn-lt"/>
              </a:rPr>
              <a:t> </a:t>
            </a:r>
            <a:r>
              <a:rPr lang="fr" sz="2400" dirty="0" err="1">
                <a:ea typeface="+mn-lt"/>
                <a:cs typeface="+mn-lt"/>
              </a:rPr>
              <a:t>tiêu</a:t>
            </a:r>
            <a:r>
              <a:rPr lang="fr" sz="2400" dirty="0">
                <a:ea typeface="+mn-lt"/>
                <a:cs typeface="+mn-lt"/>
              </a:rPr>
              <a:t> </a:t>
            </a:r>
            <a:r>
              <a:rPr lang="fr" sz="2400" dirty="0" err="1">
                <a:ea typeface="+mn-lt"/>
                <a:cs typeface="+mn-lt"/>
              </a:rPr>
              <a:t>hóa</a:t>
            </a:r>
            <a:r>
              <a:rPr lang="fr" sz="2400" dirty="0">
                <a:ea typeface="+mn-lt"/>
                <a:cs typeface="+mn-lt"/>
              </a:rPr>
              <a:t> </a:t>
            </a:r>
            <a:r>
              <a:rPr lang="fr" sz="2400" dirty="0" err="1">
                <a:ea typeface="+mn-lt"/>
                <a:cs typeface="+mn-lt"/>
              </a:rPr>
              <a:t>cao</a:t>
            </a:r>
            <a:r>
              <a:rPr lang="fr" sz="2400" dirty="0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  <a:p>
            <a:pPr algn="just"/>
            <a:r>
              <a:rPr lang="fr" sz="2400" dirty="0">
                <a:ea typeface="+mn-lt"/>
                <a:cs typeface="+mn-lt"/>
              </a:rPr>
              <a:t>- </a:t>
            </a:r>
            <a:r>
              <a:rPr lang="fr" sz="2400" dirty="0" err="1">
                <a:ea typeface="+mn-lt"/>
                <a:cs typeface="+mn-lt"/>
              </a:rPr>
              <a:t>Thức</a:t>
            </a:r>
            <a:r>
              <a:rPr lang="fr" sz="2400" dirty="0">
                <a:ea typeface="+mn-lt"/>
                <a:cs typeface="+mn-lt"/>
              </a:rPr>
              <a:t> </a:t>
            </a:r>
            <a:r>
              <a:rPr lang="fr" sz="2400" dirty="0" err="1">
                <a:ea typeface="+mn-lt"/>
                <a:cs typeface="+mn-lt"/>
              </a:rPr>
              <a:t>ăn</a:t>
            </a:r>
            <a:r>
              <a:rPr lang="fr" sz="2400" dirty="0">
                <a:ea typeface="+mn-lt"/>
                <a:cs typeface="+mn-lt"/>
              </a:rPr>
              <a:t> --&gt; </a:t>
            </a:r>
            <a:r>
              <a:rPr lang="fr" sz="2400" dirty="0" err="1">
                <a:ea typeface="+mn-lt"/>
                <a:cs typeface="+mn-lt"/>
              </a:rPr>
              <a:t>miệng</a:t>
            </a:r>
            <a:r>
              <a:rPr lang="fr" sz="2400" dirty="0">
                <a:ea typeface="+mn-lt"/>
                <a:cs typeface="+mn-lt"/>
              </a:rPr>
              <a:t> --&gt; </a:t>
            </a:r>
            <a:r>
              <a:rPr lang="fr" sz="2400" dirty="0" err="1">
                <a:ea typeface="+mn-lt"/>
                <a:cs typeface="+mn-lt"/>
              </a:rPr>
              <a:t>hầu</a:t>
            </a:r>
            <a:r>
              <a:rPr lang="fr" sz="2400" dirty="0">
                <a:ea typeface="+mn-lt"/>
                <a:cs typeface="+mn-lt"/>
              </a:rPr>
              <a:t> --&gt;</a:t>
            </a:r>
            <a:r>
              <a:rPr lang="fr" sz="2400" dirty="0" err="1">
                <a:ea typeface="+mn-lt"/>
                <a:cs typeface="+mn-lt"/>
              </a:rPr>
              <a:t>ruột</a:t>
            </a:r>
            <a:r>
              <a:rPr lang="fr" sz="2400" dirty="0">
                <a:ea typeface="+mn-lt"/>
                <a:cs typeface="+mn-lt"/>
              </a:rPr>
              <a:t> </a:t>
            </a:r>
            <a:r>
              <a:rPr lang="fr" sz="2400" dirty="0" err="1">
                <a:ea typeface="+mn-lt"/>
                <a:cs typeface="+mn-lt"/>
              </a:rPr>
              <a:t>thẳng</a:t>
            </a:r>
            <a:r>
              <a:rPr lang="fr" sz="2400" dirty="0">
                <a:ea typeface="+mn-lt"/>
                <a:cs typeface="+mn-lt"/>
              </a:rPr>
              <a:t> --&gt; </a:t>
            </a:r>
            <a:r>
              <a:rPr lang="fr" sz="2400" dirty="0" err="1">
                <a:ea typeface="+mn-lt"/>
                <a:cs typeface="+mn-lt"/>
              </a:rPr>
              <a:t>hậu</a:t>
            </a:r>
            <a:r>
              <a:rPr lang="fr" sz="2400" dirty="0">
                <a:ea typeface="+mn-lt"/>
                <a:cs typeface="+mn-lt"/>
              </a:rPr>
              <a:t> môn.</a:t>
            </a:r>
            <a:endParaRPr lang="en-US" dirty="0">
              <a:cs typeface="Calibri"/>
            </a:endParaRPr>
          </a:p>
          <a:p>
            <a:pPr marL="0" indent="0" algn="just">
              <a:lnSpc>
                <a:spcPct val="90000"/>
              </a:lnSpc>
              <a:buClr>
                <a:srgbClr val="420023">
                  <a:lumMod val="75000"/>
                  <a:lumOff val="25000"/>
                </a:srgbClr>
              </a:buClr>
              <a:buNone/>
            </a:pPr>
            <a:endParaRPr lang="en-US" sz="2400" dirty="0">
              <a:solidFill>
                <a:srgbClr val="420023"/>
              </a:solidFill>
              <a:latin typeface="Arial"/>
              <a:cs typeface="Arial"/>
            </a:endParaRPr>
          </a:p>
          <a:p>
            <a:pPr marL="0" indent="0" algn="just">
              <a:lnSpc>
                <a:spcPct val="90000"/>
              </a:lnSpc>
              <a:buClr>
                <a:srgbClr val="420023">
                  <a:lumMod val="75000"/>
                  <a:lumOff val="25000"/>
                </a:srgbClr>
              </a:buClr>
              <a:buNone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algn="just">
              <a:lnSpc>
                <a:spcPct val="90000"/>
              </a:lnSpc>
              <a:buClr>
                <a:schemeClr val="tx2">
                  <a:lumMod val="75000"/>
                  <a:lumOff val="25000"/>
                </a:schemeClr>
              </a:buClr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4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C7793C2-50A4-4329-B9B7-71F70A0DA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45" y="731483"/>
            <a:ext cx="629729" cy="4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PortalVTI">
  <a:themeElements>
    <a:clrScheme name="AnalogousFromLightSeedRightStep">
      <a:dk1>
        <a:srgbClr val="000000"/>
      </a:dk1>
      <a:lt1>
        <a:srgbClr val="FFFFFF"/>
      </a:lt1>
      <a:dk2>
        <a:srgbClr val="412D24"/>
      </a:dk2>
      <a:lt2>
        <a:srgbClr val="E2E7E8"/>
      </a:lt2>
      <a:accent1>
        <a:srgbClr val="EE7E6E"/>
      </a:accent1>
      <a:accent2>
        <a:srgbClr val="E7902A"/>
      </a:accent2>
      <a:accent3>
        <a:srgbClr val="AAA64E"/>
      </a:accent3>
      <a:accent4>
        <a:srgbClr val="83AF3A"/>
      </a:accent4>
      <a:accent5>
        <a:srgbClr val="50B834"/>
      </a:accent5>
      <a:accent6>
        <a:srgbClr val="2FBC4C"/>
      </a:accent6>
      <a:hlink>
        <a:srgbClr val="598C93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3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4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TF00001243</Template>
  <TotalTime>34</TotalTime>
  <Words>1026</Words>
  <Application>Microsoft Office PowerPoint</Application>
  <PresentationFormat>Widescreen</PresentationFormat>
  <Paragraphs>125</Paragraphs>
  <Slides>15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Amasis MT Pro Medium</vt:lpstr>
      <vt:lpstr>Arial</vt:lpstr>
      <vt:lpstr>Calibri</vt:lpstr>
      <vt:lpstr>Gill Sans Nova</vt:lpstr>
      <vt:lpstr>Modern Love</vt:lpstr>
      <vt:lpstr>Neue Haas Grotesk Text Pro</vt:lpstr>
      <vt:lpstr>The Hand Bold</vt:lpstr>
      <vt:lpstr>The Serif Hand Black</vt:lpstr>
      <vt:lpstr>Times New Roman</vt:lpstr>
      <vt:lpstr>Trade Gothic Next Cond</vt:lpstr>
      <vt:lpstr>Trade Gothic Next Light</vt:lpstr>
      <vt:lpstr>PortalVTI</vt:lpstr>
      <vt:lpstr>SketchyVTI</vt:lpstr>
      <vt:lpstr>ConfettiVTI</vt:lpstr>
      <vt:lpstr>PunchcardVTI</vt:lpstr>
      <vt:lpstr>CHÀO MỪNG CÁC EM ĐẾN VỚITIẾT HỌC  NGÀY HÔM NAY</vt:lpstr>
      <vt:lpstr>NGÀNH GIUN TRÒN Tiết 13_ Bài 13: GIUN ĐŨA</vt:lpstr>
      <vt:lpstr>MỤC TIÊU</vt:lpstr>
      <vt:lpstr>Nội dung</vt:lpstr>
      <vt:lpstr>NGÀNH GIUN TRÒN</vt:lpstr>
      <vt:lpstr>Gây tác hại gì cho cơ thể vật chủ? </vt:lpstr>
      <vt:lpstr>I. Cấu tạo, di chuyển và dinh dưỡng của Giun Đũa    1. Cấu tạo ngoài</vt:lpstr>
      <vt:lpstr>Trình bày cấu tạo trong của Giun đũa cái?</vt:lpstr>
      <vt:lpstr>Nghiên cứu Sgk/48, giun Đũa dinh dưỡng như thế nào?</vt:lpstr>
      <vt:lpstr>PowerPoint Presentation</vt:lpstr>
      <vt:lpstr>PowerPoint Presentation</vt:lpstr>
      <vt:lpstr>Xem đoạn video sau, trình bày vòng đời giun đũa?</vt:lpstr>
      <vt:lpstr>2. Vòng đời giun đũa</vt:lpstr>
      <vt:lpstr>Biện pháp phòng chống giun Đũa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Quoc Minh</cp:lastModifiedBy>
  <cp:revision>826</cp:revision>
  <dcterms:created xsi:type="dcterms:W3CDTF">2021-10-11T01:36:14Z</dcterms:created>
  <dcterms:modified xsi:type="dcterms:W3CDTF">2021-10-16T12:10:48Z</dcterms:modified>
</cp:coreProperties>
</file>